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85" r:id="rId17"/>
    <p:sldId id="286" r:id="rId18"/>
    <p:sldId id="287" r:id="rId19"/>
    <p:sldId id="288" r:id="rId20"/>
    <p:sldId id="289" r:id="rId21"/>
    <p:sldId id="290" r:id="rId22"/>
    <p:sldId id="291" r:id="rId23"/>
    <p:sldId id="293" r:id="rId24"/>
    <p:sldId id="294" r:id="rId25"/>
    <p:sldId id="292" r:id="rId2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900"/>
    <a:srgbClr val="F6EB0A"/>
    <a:srgbClr val="E56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4660"/>
  </p:normalViewPr>
  <p:slideViewPr>
    <p:cSldViewPr>
      <p:cViewPr varScale="1">
        <p:scale>
          <a:sx n="101" d="100"/>
          <a:sy n="101" d="100"/>
        </p:scale>
        <p:origin x="-16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0B46F45-9838-4806-82DA-7381F63A61A7}" type="datetimeFigureOut">
              <a:rPr lang="ru-RU" smtClean="0"/>
              <a:t>25.03.2024</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D9D9933-C259-4612-9256-220269C92A41}" type="slidenum">
              <a:rPr lang="ru-RU" smtClean="0"/>
              <a:t>‹#›</a:t>
            </a:fld>
            <a:endParaRPr lang="ru-RU"/>
          </a:p>
        </p:txBody>
      </p:sp>
    </p:spTree>
    <p:extLst>
      <p:ext uri="{BB962C8B-B14F-4D97-AF65-F5344CB8AC3E}">
        <p14:creationId xmlns:p14="http://schemas.microsoft.com/office/powerpoint/2010/main" val="366527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86F7058-034C-47D1-A052-88FDF4691552}"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kniguru.info/korotkiy-spisok-dvenadtsatogo-sezona/proch-iz-chernoy-dyiryi-olga-lukas"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kniguru.info/korotkii-spisok-"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hyperlink" Target="https://bibliogid.ru/cat/vypuski/2023/9/zarubezhnaya-khudozhestvennaya/16697-radio-popova" TargetMode="External"/><Relationship Id="rId3" Type="http://schemas.openxmlformats.org/officeDocument/2006/relationships/hyperlink" Target="https://bibliogid.ru/cat/vypuski/2024/1/otechestvennaya-khudozhestvennaya/16998-inktober-mesyats-peremen" TargetMode="External"/><Relationship Id="rId7" Type="http://schemas.openxmlformats.org/officeDocument/2006/relationships/hyperlink" Target="https://bibliogid.ru/cat/vypuski/2023/8/otechestvennaya-khudozhestvennaya/9/otechestvennaya-khudozhestvennaya/16657-belyj-golub-chernyj-slon?highlight=WyJcdTA0MzFcdTA0MzVcdTA0M2JcdTA0NGJcdTA0MzkiLCJcdTA0MzNcdTA0M2VcdTA0M2JcdTA0NDNcdTA0MzFcdTA0NGMiLCJcdTA0NDdcdTA0NTFcdTA0NDBcdTA0M2RcdTA0NGJcdTA0MzkiLCJcdTA0NDFcdTA0M2JcdTA0M2VcdTA0M2QiLCJcdTA0MzFcdTA0MzVcdTA0M2JcdTA0NGJcdTA0MzkgXHUwNDMzXHUwNDNlXHUwNDNiXHUwNDQzXHUwNDMxXHUwNDRjIiwiXHUwNDMxXHUwNDM1XHUwNDNiXHUwNDRiXHUwNDM5IFx1MDQzM1x1MDQzZVx1MDQzYlx1MDQ0M1x1MDQzMVx1MDQ0YyBcdTA0NDdcdTA0NTFcdTA0NDBcdTA0M2RcdTA0NGJcdTA0MzkiLCJcdTA0MzNcdTA0M2VcdTA0M2JcdTA0NDNcdTA0MzFcdTA0NGMgXHUwNDQ3XHUwNDUxXHUwNDQwXHUwNDNkXHUwNDRiXHUwNDM5IiwiXHUwNDMzXHUwNDNlXHUwNDNiXHUwNDQzXHUwNDMxXHUwNDRjIFx1MDQ0N1x1MDQ1MVx1MDQ0MFx1MDQzZFx1MDQ0Ylx1MDQzOSBcdTA0NDFcdTA0M2JcdTA0M2VcdTA0M2QiLCJcdTA0NDdcdTA0NTFcdTA0NDBcdTA0M2RcdTA0NGJcdTA0MzkgXHUwNDQxXHUwNDNiXHUwNDNlXHUwNDNkIl0=" TargetMode="External"/><Relationship Id="rId2" Type="http://schemas.openxmlformats.org/officeDocument/2006/relationships/hyperlink" Target="https://prodetlit.ru/index.php/%D0%91%D0%BE%D1%80%D0%BE%D0%B4%D0%B0_%D0%95%D0%BB%D0%B5%D0%BD%D0%B0_%D0%92%D0%B8%D0%BA%D1%82%D0%BE%D1%80%D0%BE%D0%B2%D0%BD%D0%B0" TargetMode="External"/><Relationship Id="rId1" Type="http://schemas.openxmlformats.org/officeDocument/2006/relationships/slideLayout" Target="../slideLayouts/slideLayout2.xml"/><Relationship Id="rId6" Type="http://schemas.openxmlformats.org/officeDocument/2006/relationships/hyperlink" Target="https://bibliogid.ru/cat/vypuski/2023/7/otechestvennaya-khudozhestvennaya/16548-supersily-po-nasledstvu-moi-sovetskie-dedushki" TargetMode="External"/><Relationship Id="rId5" Type="http://schemas.openxmlformats.org/officeDocument/2006/relationships/hyperlink" Target="https://prodetlit.ru/index.php/%D0%9A%D0%BE%D0%BB%D0%BF%D0%B0%D0%BA%D0%BE%D0%B2%D0%B0_%D0%9E%D0%BB%D1%8C%D0%B3%D0%B0_%D0%92%D0%B0%D0%BB%D0%B5%D1%80%D0%B8%D0%B5%D0%B2%D0%BD%D0%B0" TargetMode="External"/><Relationship Id="rId4" Type="http://schemas.openxmlformats.org/officeDocument/2006/relationships/hyperlink" Target="https://prodetlit.ru/index.php/%D0%92%D0%B5%D1%80%D0%BA%D0%B8%D0%BD_%D0%AD%D0%B4%D1%83%D0%B0%D1%80%D0%B4_%D0%9D%D0%B8%D0%BA%D0%BE%D0%BB%D0%B0%D0%B5%D0%B2%D0%B8%D1%87" TargetMode="External"/><Relationship Id="rId9" Type="http://schemas.openxmlformats.org/officeDocument/2006/relationships/hyperlink" Target="https://bibliogid.ru/knigi/tematicheskie-obzory/16958-tainstvennaya-morskaya-svinka-pervaya-lyubov-i-geometricheskie-geroi-10-novykh-knig-dlya-detej-i-podrostk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yandex.ru/video/preview/11273941181119566599"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plusabooks.ru/product/zachem-lyudi-tantsuyut-istoriya-tantsa-dlya-detej"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yandex.ru/video/preview/15244701424584735201"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lbuscorvus.ru/product/istoriya-velosipeda-bystrye-nogi/"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andex.ru/video/preview/17940192434195756266"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hyperlink" Target="https://bibliogid.ru/cat/vypuski/2023/11/poznavatelnaya/16835-kniga-pro-lyzhi" TargetMode="External"/><Relationship Id="rId3" Type="http://schemas.openxmlformats.org/officeDocument/2006/relationships/hyperlink" Target="https://bibliogid.ru/cat/vypuski/2024/1/poznavatelnaya/16990-dikie-goroda" TargetMode="External"/><Relationship Id="rId7" Type="http://schemas.openxmlformats.org/officeDocument/2006/relationships/hyperlink" Target="https://bibliogid.ru/cat/vypuski/2023/12/poznavatelnaya/16899-vokrug-antarktiki-issleduem-ledyanoj-yug" TargetMode="External"/><Relationship Id="rId12" Type="http://schemas.openxmlformats.org/officeDocument/2006/relationships/hyperlink" Target="https://bibliogid.ru/knigi/tematicheskie-obzory/16958-tainstvennaya-morskaya-svinka-pervaya-lyubov-i-geometricheskie-geroi-10-novykh-knig-dlya-detej-i-podrostkov" TargetMode="External"/><Relationship Id="rId2" Type="http://schemas.openxmlformats.org/officeDocument/2006/relationships/hyperlink" Target="https://bibliogid.ru/cat/vypuski/2023/12/poznavatelnaya/16920-mir-inzhenera-shukhova-kak-rabotaet-mozg-izobretatelya" TargetMode="External"/><Relationship Id="rId1" Type="http://schemas.openxmlformats.org/officeDocument/2006/relationships/slideLayout" Target="../slideLayouts/slideLayout2.xml"/><Relationship Id="rId6" Type="http://schemas.openxmlformats.org/officeDocument/2006/relationships/hyperlink" Target="https://rgdb.ru/vystavki/15603-vystavka-alisa-yufa-peshekhodnyj-marshrut" TargetMode="External"/><Relationship Id="rId11" Type="http://schemas.openxmlformats.org/officeDocument/2006/relationships/hyperlink" Target="https://bibliogid.ru/cat/vypuski/2023/8/poznavatelnaya/16604-luzha-otkryvaem-mnogoobrazie-mira-skrytogo-ot-nashego-vzora" TargetMode="External"/><Relationship Id="rId5" Type="http://schemas.openxmlformats.org/officeDocument/2006/relationships/hyperlink" Target="https://bibliogid.ru/cat/vypuski/2023/5/poznavatelnaya/16378-samaya-bolshaya-i-drevnyaya-kartinnaya-galereya-v-mire" TargetMode="External"/><Relationship Id="rId10" Type="http://schemas.openxmlformats.org/officeDocument/2006/relationships/hyperlink" Target="https://bibliogid.ru/cat/vypuski/2023/9/poznavatelnaya/16709-u-osminoga-nol-kostej" TargetMode="External"/><Relationship Id="rId4" Type="http://schemas.openxmlformats.org/officeDocument/2006/relationships/hyperlink" Target="https://bibliogid.ru/cat/vypuski/2023/5/poznavatelnaya/16348-geologiya-mineraly-kontinenty-noosfera" TargetMode="External"/><Relationship Id="rId9" Type="http://schemas.openxmlformats.org/officeDocument/2006/relationships/hyperlink" Target="https://bibliogid.ru/cat/vypuski/2024/1/poznavatelnaya/17000-istoriya-velosipeda-bystrye-nog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hyperlink" Target="https://rgdb.ru/professionalam/15666-ekspertnyj-sovet"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s://bibliogid.ru/cat/vypuski/2023/12/zarubezhnaya-khudozhestvennaya/16914-krasnye-varezhki" TargetMode="External"/><Relationship Id="rId3" Type="http://schemas.openxmlformats.org/officeDocument/2006/relationships/hyperlink" Target="https://bibliogid.ru/cat/vypuski/2023/8/otechestvennaya-khudozhestvennaya/16622-sostoyanie-nevesjolosti" TargetMode="External"/><Relationship Id="rId7" Type="http://schemas.openxmlformats.org/officeDocument/2006/relationships/hyperlink" Target="https://bibliogid.ru/knigi/tematicheskie-obzory/16958-tainstvennaya-morskaya-svinka-pervaya-lyubov-i-geometricheskie-geroi-10-novykh-knig-dlya-detej-i-podrostkov" TargetMode="External"/><Relationship Id="rId2" Type="http://schemas.openxmlformats.org/officeDocument/2006/relationships/hyperlink" Target="https://bibliogid.ru/cat/vypuski/2023/7/otechestvennaya-khudozhestvennaya/8/zarubezhnaya-khudozhestvennaya/16574-avtobusnaya-ostanovka?highlight=WyJcdTA0MzBcdTA0MzJcdTA0NDJcdTA0M2VcdTA0MzFcdTA0NDNcdTA0NDFcdTA0M2RcdTA0MzBcdTA0NGYiLCJcdTA0M2VcdTA0NDFcdTA0NDJcdTA0MzBcdTA0M2RcdTA0M2VcdTA0MzJcdTA0M2FcdTA0MzAiLCJcdTA0MzBcdTA0MzJcdTA0NDJcdTA0M2VcdTA0MzFcdTA0NDNcdTA0NDFcdTA0M2RcdTA0MzBcdTA0NGYgXHUwNDNlXHUwNDQxXHUwNDQyXHUwNDMwXHUwNDNkXHUwNDNlXHUwNDMyXHUwNDNhXHUwNDMwIl0=" TargetMode="External"/><Relationship Id="rId1" Type="http://schemas.openxmlformats.org/officeDocument/2006/relationships/slideLayout" Target="../slideLayouts/slideLayout7.xml"/><Relationship Id="rId6" Type="http://schemas.openxmlformats.org/officeDocument/2006/relationships/hyperlink" Target="https://prodetlit.ru/index.php/%D0%9B%D1%83%D0%BA%D0%B0%D1%81_%D0%9E%D0%BB%D1%8C%D0%B3%D0%B0" TargetMode="External"/><Relationship Id="rId5" Type="http://schemas.openxmlformats.org/officeDocument/2006/relationships/hyperlink" Target="https://bibliogid.ru/cat/vypuski/2023/3/zarubezhnaya-khudozhestvennaya/16204-malyutka-kolpachok-i-narodets-iz-pod-kholma" TargetMode="External"/><Relationship Id="rId4" Type="http://schemas.openxmlformats.org/officeDocument/2006/relationships/hyperlink" Target="https://prodetlit.ru/index.php/%D0%9A%D1%80%D1%83%D0%B6%D0%BA%D0%BE%D0%B2_%D0%93%D1%80%D0%B8%D0%B3%D0%BE%D1%80%D0%B8%D0%B9_%D0%9C%D0%B8%D1%85%D0%B0%D0%B9%D0%BB%D0%BE%D0%B2%D0%B8%D1%8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hln\Desktop\Выставка про Экспертному списку\Картинка экспертного совет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07" y="150833"/>
            <a:ext cx="7740418" cy="503127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5252024"/>
            <a:ext cx="8640960" cy="1569660"/>
          </a:xfrm>
          <a:prstGeom prst="rect">
            <a:avLst/>
          </a:prstGeom>
        </p:spPr>
        <p:txBody>
          <a:bodyPr wrap="square">
            <a:spAutoFit/>
          </a:bodyPr>
          <a:lstStyle/>
          <a:p>
            <a:pPr algn="ctr"/>
            <a:r>
              <a:rPr lang="ru-RU" sz="2400" b="1" dirty="0">
                <a:solidFill>
                  <a:schemeClr val="tx2"/>
                </a:solidFill>
                <a:latin typeface="Times New Roman" pitchFamily="18" charset="0"/>
                <a:cs typeface="Times New Roman" pitchFamily="18" charset="0"/>
              </a:rPr>
              <a:t>Итоговый рекомендательно-библиографический список Экспертного совета</a:t>
            </a:r>
          </a:p>
          <a:p>
            <a:pPr algn="ctr"/>
            <a:r>
              <a:rPr lang="ru-RU" sz="2400" b="1" dirty="0">
                <a:solidFill>
                  <a:schemeClr val="tx2"/>
                </a:solidFill>
                <a:latin typeface="Times New Roman" pitchFamily="18" charset="0"/>
                <a:cs typeface="Times New Roman" pitchFamily="18" charset="0"/>
              </a:rPr>
              <a:t>по детской литературе при Секции детских библиотек</a:t>
            </a:r>
          </a:p>
          <a:p>
            <a:pPr algn="ctr"/>
            <a:r>
              <a:rPr lang="ru-RU" sz="2400" b="1" dirty="0">
                <a:solidFill>
                  <a:schemeClr val="tx2"/>
                </a:solidFill>
                <a:latin typeface="Times New Roman" pitchFamily="18" charset="0"/>
                <a:cs typeface="Times New Roman" pitchFamily="18" charset="0"/>
              </a:rPr>
              <a:t>Российской библиотечной ассоциации (РБА) за 2023 год</a:t>
            </a:r>
          </a:p>
        </p:txBody>
      </p:sp>
    </p:spTree>
    <p:extLst>
      <p:ext uri="{BB962C8B-B14F-4D97-AF65-F5344CB8AC3E}">
        <p14:creationId xmlns:p14="http://schemas.microsoft.com/office/powerpoint/2010/main" val="372294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dirty="0"/>
          </a:p>
        </p:txBody>
      </p:sp>
      <p:pic>
        <p:nvPicPr>
          <p:cNvPr id="3074" name="Picture 2" descr="C:\Users\Для сотрудников\Desktop\обзор март\vS8IotVHu5A.jpg"/>
          <p:cNvPicPr>
            <a:picLocks noChangeAspect="1" noChangeArrowheads="1"/>
          </p:cNvPicPr>
          <p:nvPr/>
        </p:nvPicPr>
        <p:blipFill>
          <a:blip r:embed="rId3" cstate="print"/>
          <a:srcRect/>
          <a:stretch>
            <a:fillRect/>
          </a:stretch>
        </p:blipFill>
        <p:spPr bwMode="auto">
          <a:xfrm>
            <a:off x="251520" y="188640"/>
            <a:ext cx="8544949" cy="64087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2917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Для сотрудников\Desktop\обзор март\TDye0oj23iY.jpg"/>
          <p:cNvPicPr>
            <a:picLocks noChangeAspect="1" noChangeArrowheads="1"/>
          </p:cNvPicPr>
          <p:nvPr/>
        </p:nvPicPr>
        <p:blipFill>
          <a:blip r:embed="rId2" cstate="print"/>
          <a:srcRect/>
          <a:stretch>
            <a:fillRect/>
          </a:stretch>
        </p:blipFill>
        <p:spPr bwMode="auto">
          <a:xfrm>
            <a:off x="323528" y="260648"/>
            <a:ext cx="8496944" cy="63187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64144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365104"/>
            <a:ext cx="3024336" cy="1944216"/>
          </a:xfrm>
        </p:spPr>
        <p:txBody>
          <a:bodyPr>
            <a:normAutofit/>
          </a:bodyPr>
          <a:lstStyle/>
          <a:p>
            <a:pPr algn="l"/>
            <a:r>
              <a:rPr lang="ru-RU" sz="1200" b="1" dirty="0" smtClean="0">
                <a:latin typeface="Times New Roman" pitchFamily="18" charset="0"/>
                <a:cs typeface="Times New Roman" pitchFamily="18" charset="0"/>
              </a:rPr>
              <a:t>Портин, Анья.</a:t>
            </a:r>
            <a:br>
              <a:rPr lang="ru-RU" sz="1200" b="1" dirty="0" smtClean="0">
                <a:latin typeface="Times New Roman" pitchFamily="18" charset="0"/>
                <a:cs typeface="Times New Roman" pitchFamily="18" charset="0"/>
              </a:rPr>
            </a:br>
            <a:r>
              <a:rPr lang="ru-RU" sz="1200" b="1" dirty="0" smtClean="0">
                <a:latin typeface="Times New Roman" pitchFamily="18" charset="0"/>
                <a:cs typeface="Times New Roman" pitchFamily="18" charset="0"/>
              </a:rPr>
              <a:t> Радио Попова / Анья Портин; иллюстрации </a:t>
            </a:r>
            <a:r>
              <a:rPr lang="ru-RU" sz="1200" b="1" dirty="0" err="1" smtClean="0">
                <a:latin typeface="Times New Roman" pitchFamily="18" charset="0"/>
                <a:cs typeface="Times New Roman" pitchFamily="18" charset="0"/>
              </a:rPr>
              <a:t>Миилы</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Вестин</a:t>
            </a:r>
            <a:r>
              <a:rPr lang="ru-RU" sz="1200" dirty="0" smtClean="0">
                <a:latin typeface="Times New Roman" pitchFamily="18" charset="0"/>
                <a:cs typeface="Times New Roman" pitchFamily="18" charset="0"/>
              </a:rPr>
              <a:t>; перевела с финского Евгения </a:t>
            </a:r>
            <a:r>
              <a:rPr lang="ru-RU" sz="1200" dirty="0" err="1" smtClean="0">
                <a:latin typeface="Times New Roman" pitchFamily="18" charset="0"/>
                <a:cs typeface="Times New Roman" pitchFamily="18" charset="0"/>
              </a:rPr>
              <a:t>Тиновицкая</a:t>
            </a:r>
            <a:r>
              <a:rPr lang="ru-RU" sz="1200" dirty="0" smtClean="0">
                <a:latin typeface="Times New Roman" pitchFamily="18" charset="0"/>
                <a:cs typeface="Times New Roman" pitchFamily="18" charset="0"/>
              </a:rPr>
              <a:t>; стихотворный перевод Марины Бородицкой. — Москва: Самокат, 2023. — 286 с.: ил. — (Лучшая новая книжка). – Текст: непосредственный.                      </a:t>
            </a:r>
            <a:br>
              <a:rPr lang="ru-RU" sz="1200" dirty="0" smtClean="0">
                <a:latin typeface="Times New Roman" pitchFamily="18" charset="0"/>
                <a:cs typeface="Times New Roman" pitchFamily="18" charset="0"/>
              </a:rPr>
            </a:b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6+</a:t>
            </a:r>
            <a:endParaRPr lang="ru-RU" sz="1800" b="1" dirty="0">
              <a:latin typeface="Times New Roman" pitchFamily="18" charset="0"/>
              <a:cs typeface="Times New Roman" pitchFamily="18" charset="0"/>
            </a:endParaRPr>
          </a:p>
        </p:txBody>
      </p:sp>
      <p:pic>
        <p:nvPicPr>
          <p:cNvPr id="18434" name="Picture 2" descr="C:\Users\Для сотрудников\Desktop\обзор март\Anya_Portin-Radio_Popova.jpg"/>
          <p:cNvPicPr>
            <a:picLocks noChangeAspect="1" noChangeArrowheads="1"/>
          </p:cNvPicPr>
          <p:nvPr/>
        </p:nvPicPr>
        <p:blipFill>
          <a:blip r:embed="rId2" cstate="print"/>
          <a:srcRect/>
          <a:stretch>
            <a:fillRect/>
          </a:stretch>
        </p:blipFill>
        <p:spPr bwMode="auto">
          <a:xfrm>
            <a:off x="395536" y="428484"/>
            <a:ext cx="2706681" cy="38373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2"/>
          <p:cNvPicPr>
            <a:picLocks noChangeAspect="1" noChangeArrowheads="1"/>
          </p:cNvPicPr>
          <p:nvPr/>
        </p:nvPicPr>
        <p:blipFill>
          <a:blip r:embed="rId3" cstate="print"/>
          <a:srcRect l="7239" t="26901" r="51946" b="58257"/>
          <a:stretch>
            <a:fillRect/>
          </a:stretch>
        </p:blipFill>
        <p:spPr bwMode="auto">
          <a:xfrm>
            <a:off x="3467441" y="980728"/>
            <a:ext cx="5472608" cy="159203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54860" t="70136" r="2548" b="10669"/>
          <a:stretch>
            <a:fillRect/>
          </a:stretch>
        </p:blipFill>
        <p:spPr bwMode="auto">
          <a:xfrm>
            <a:off x="3395433" y="2700671"/>
            <a:ext cx="5616624" cy="2016223"/>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l="21739" t="21739" r="18483" b="13949"/>
          <a:stretch>
            <a:fillRect/>
          </a:stretch>
        </p:blipFill>
        <p:spPr bwMode="auto">
          <a:xfrm>
            <a:off x="4788024" y="4716894"/>
            <a:ext cx="2267744" cy="195180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Box 2"/>
          <p:cNvSpPr txBox="1"/>
          <p:nvPr/>
        </p:nvSpPr>
        <p:spPr>
          <a:xfrm>
            <a:off x="3563888" y="188640"/>
            <a:ext cx="5328592" cy="477054"/>
          </a:xfrm>
          <a:prstGeom prst="rect">
            <a:avLst/>
          </a:prstGeom>
          <a:noFill/>
        </p:spPr>
        <p:txBody>
          <a:bodyPr wrap="square" rtlCol="0">
            <a:spAutoFit/>
          </a:bodyPr>
          <a:lstStyle/>
          <a:p>
            <a:r>
              <a:rPr lang="ru-RU" sz="2500" b="1" dirty="0" smtClean="0">
                <a:solidFill>
                  <a:schemeClr val="tx2">
                    <a:lumMod val="60000"/>
                    <a:lumOff val="40000"/>
                  </a:schemeClr>
                </a:solidFill>
                <a:latin typeface="Comic Sans MS" pitchFamily="66" charset="0"/>
              </a:rPr>
              <a:t>Анья Портин «Радио Попова»</a:t>
            </a:r>
            <a:endParaRPr lang="ru-RU" sz="2500" b="1" dirty="0">
              <a:solidFill>
                <a:schemeClr val="tx2">
                  <a:lumMod val="60000"/>
                  <a:lumOff val="40000"/>
                </a:schemeClr>
              </a:solidFill>
              <a:latin typeface="Comic Sans MS" pitchFamily="66" charset="0"/>
            </a:endParaRPr>
          </a:p>
        </p:txBody>
      </p:sp>
    </p:spTree>
    <p:extLst>
      <p:ext uri="{BB962C8B-B14F-4D97-AF65-F5344CB8AC3E}">
        <p14:creationId xmlns:p14="http://schemas.microsoft.com/office/powerpoint/2010/main" val="180067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013176"/>
            <a:ext cx="3240360" cy="1368152"/>
          </a:xfrm>
        </p:spPr>
        <p:txBody>
          <a:bodyPr>
            <a:noAutofit/>
          </a:bodyPr>
          <a:lstStyle/>
          <a:p>
            <a:pPr algn="l"/>
            <a:r>
              <a:rPr lang="ru-RU" sz="1200" b="1" dirty="0" smtClean="0">
                <a:latin typeface="Times New Roman" pitchFamily="18" charset="0"/>
                <a:cs typeface="Times New Roman" pitchFamily="18" charset="0"/>
              </a:rPr>
              <a:t>Веркин, Эдуард. </a:t>
            </a:r>
            <a:br>
              <a:rPr lang="ru-RU" sz="1200" b="1" dirty="0" smtClean="0">
                <a:latin typeface="Times New Roman" pitchFamily="18" charset="0"/>
                <a:cs typeface="Times New Roman" pitchFamily="18" charset="0"/>
              </a:rPr>
            </a:br>
            <a:r>
              <a:rPr lang="ru-RU" sz="1200" b="1" dirty="0" smtClean="0">
                <a:latin typeface="Times New Roman" pitchFamily="18" charset="0"/>
                <a:cs typeface="Times New Roman" pitchFamily="18" charset="0"/>
              </a:rPr>
              <a:t>ЧЯП</a:t>
            </a:r>
            <a:r>
              <a:rPr lang="ru-RU" sz="1200" dirty="0" smtClean="0">
                <a:latin typeface="Times New Roman" pitchFamily="18" charset="0"/>
                <a:cs typeface="Times New Roman" pitchFamily="18" charset="0"/>
              </a:rPr>
              <a:t> / Эдуард Веркин. — Москва: Волчок, 2023. — 368 с. — (Избранные сочинения Эдуарда </a:t>
            </a:r>
            <a:r>
              <a:rPr lang="ru-RU" sz="1200" dirty="0" err="1" smtClean="0">
                <a:latin typeface="Times New Roman" pitchFamily="18" charset="0"/>
                <a:cs typeface="Times New Roman" pitchFamily="18" charset="0"/>
              </a:rPr>
              <a:t>Веркина</a:t>
            </a:r>
            <a:r>
              <a:rPr lang="ru-RU" sz="1200" dirty="0" smtClean="0">
                <a:latin typeface="Times New Roman" pitchFamily="18" charset="0"/>
                <a:cs typeface="Times New Roman" pitchFamily="18" charset="0"/>
              </a:rPr>
              <a:t>). – Текст: непосредственный. </a:t>
            </a:r>
            <a:br>
              <a:rPr lang="ru-RU" sz="1200" dirty="0" smtClean="0">
                <a:latin typeface="Times New Roman" pitchFamily="18" charset="0"/>
                <a:cs typeface="Times New Roman" pitchFamily="18" charset="0"/>
              </a:rPr>
            </a:b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endParaRPr lang="ru-RU" sz="1800" b="1" dirty="0">
              <a:latin typeface="Times New Roman" pitchFamily="18" charset="0"/>
              <a:cs typeface="Times New Roman" pitchFamily="18" charset="0"/>
            </a:endParaRPr>
          </a:p>
        </p:txBody>
      </p:sp>
      <p:pic>
        <p:nvPicPr>
          <p:cNvPr id="19458" name="Picture 2" descr="https://www.cmp24.ru/images/prodacts/sourse/109697/109697623_chyap-volchok.jpg"/>
          <p:cNvPicPr>
            <a:picLocks noChangeAspect="1" noChangeArrowheads="1"/>
          </p:cNvPicPr>
          <p:nvPr/>
        </p:nvPicPr>
        <p:blipFill>
          <a:blip r:embed="rId2" cstate="print"/>
          <a:srcRect/>
          <a:stretch>
            <a:fillRect/>
          </a:stretch>
        </p:blipFill>
        <p:spPr bwMode="auto">
          <a:xfrm>
            <a:off x="323528" y="260648"/>
            <a:ext cx="3024336" cy="44652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p:cNvSpPr txBox="1"/>
          <p:nvPr/>
        </p:nvSpPr>
        <p:spPr>
          <a:xfrm>
            <a:off x="3762164" y="1213763"/>
            <a:ext cx="5004048" cy="3539430"/>
          </a:xfrm>
          <a:prstGeom prst="rect">
            <a:avLst/>
          </a:prstGeom>
          <a:noFill/>
        </p:spPr>
        <p:txBody>
          <a:bodyPr wrap="square" rtlCol="0">
            <a:spAutoFit/>
          </a:bodyPr>
          <a:lstStyle/>
          <a:p>
            <a:pPr algn="just">
              <a:buNone/>
            </a:pPr>
            <a:r>
              <a:rPr lang="ru-RU" sz="1400" dirty="0" smtClean="0">
                <a:latin typeface="Times New Roman" pitchFamily="18" charset="0"/>
                <a:cs typeface="Times New Roman" pitchFamily="18" charset="0"/>
              </a:rPr>
              <a:t>«- Выражаясь современным языком, я хочу взять в аренду твою удачу, - сказал Грошев.</a:t>
            </a:r>
          </a:p>
          <a:p>
            <a:pPr algn="just">
              <a:buNone/>
            </a:pPr>
            <a:r>
              <a:rPr lang="ru-RU" sz="1400" dirty="0" smtClean="0">
                <a:latin typeface="Times New Roman" pitchFamily="18" charset="0"/>
                <a:cs typeface="Times New Roman" pitchFamily="18" charset="0"/>
              </a:rPr>
              <a:t>Сдаётся удача семье без детей и собак, сохранность</a:t>
            </a:r>
          </a:p>
          <a:p>
            <a:pPr algn="just">
              <a:buNone/>
            </a:pPr>
            <a:r>
              <a:rPr lang="ru-RU" sz="1400" dirty="0" smtClean="0">
                <a:latin typeface="Times New Roman" pitchFamily="18" charset="0"/>
                <a:cs typeface="Times New Roman" pitchFamily="18" charset="0"/>
              </a:rPr>
              <a:t>гарантируется, оплата вперёд. Вот так.</a:t>
            </a:r>
          </a:p>
          <a:p>
            <a:pPr algn="just">
              <a:buNone/>
            </a:pPr>
            <a:r>
              <a:rPr lang="ru-RU" sz="1400" dirty="0" smtClean="0">
                <a:latin typeface="Times New Roman" pitchFamily="18" charset="0"/>
                <a:cs typeface="Times New Roman" pitchFamily="18" charset="0"/>
              </a:rPr>
              <a:t>- Как-то…</a:t>
            </a:r>
          </a:p>
          <a:p>
            <a:pPr algn="just">
              <a:buNone/>
            </a:pPr>
            <a:r>
              <a:rPr lang="ru-RU" sz="1400" dirty="0" smtClean="0">
                <a:latin typeface="Times New Roman" pitchFamily="18" charset="0"/>
                <a:cs typeface="Times New Roman" pitchFamily="18" charset="0"/>
              </a:rPr>
              <a:t>- Любому такое предложение показалось бы странным, - </a:t>
            </a:r>
          </a:p>
          <a:p>
            <a:pPr algn="just">
              <a:buNone/>
            </a:pPr>
            <a:r>
              <a:rPr lang="ru-RU" sz="1400" dirty="0" smtClean="0">
                <a:latin typeface="Times New Roman" pitchFamily="18" charset="0"/>
                <a:cs typeface="Times New Roman" pitchFamily="18" charset="0"/>
              </a:rPr>
              <a:t>монотонно проговорил Грошев, - любой бы подумал, что я псих, что я ненормальный, я всё это понимаю и не спорю…</a:t>
            </a:r>
          </a:p>
          <a:p>
            <a:pPr algn="just">
              <a:buNone/>
            </a:pPr>
            <a:r>
              <a:rPr lang="ru-RU" sz="1400" dirty="0" smtClean="0">
                <a:latin typeface="Times New Roman" pitchFamily="18" charset="0"/>
                <a:cs typeface="Times New Roman" pitchFamily="18" charset="0"/>
              </a:rPr>
              <a:t>         Синцов почесал голову. Неожиданное предложение, чего уж. </a:t>
            </a:r>
          </a:p>
          <a:p>
            <a:pPr algn="just">
              <a:buNone/>
            </a:pPr>
            <a:r>
              <a:rPr lang="ru-RU" sz="1400" dirty="0" smtClean="0">
                <a:latin typeface="Times New Roman" pitchFamily="18" charset="0"/>
                <a:cs typeface="Times New Roman" pitchFamily="18" charset="0"/>
              </a:rPr>
              <a:t>         Удача в аренду. Чем-то похоже на проданный смех, ну да.</a:t>
            </a:r>
          </a:p>
          <a:p>
            <a:pPr algn="just">
              <a:buNone/>
            </a:pPr>
            <a:r>
              <a:rPr lang="ru-RU" sz="1400" dirty="0" smtClean="0">
                <a:latin typeface="Times New Roman" pitchFamily="18" charset="0"/>
                <a:cs typeface="Times New Roman" pitchFamily="18" charset="0"/>
              </a:rPr>
              <a:t>- Если тебе трудно поверить, можешь отнестись к этому как к работе, - сказал Грошев. – Сейчас лето, самое время поработать. Мне нужен помощник. Сам я всё не разгребу, и ты мне вполне подходишь.</a:t>
            </a:r>
          </a:p>
          <a:p>
            <a:pPr algn="just">
              <a:buNone/>
            </a:pPr>
            <a:r>
              <a:rPr lang="ru-RU" sz="1400" dirty="0" smtClean="0">
                <a:latin typeface="Times New Roman" pitchFamily="18" charset="0"/>
                <a:cs typeface="Times New Roman" pitchFamily="18" charset="0"/>
              </a:rPr>
              <a:t>Ну да».</a:t>
            </a:r>
            <a:endParaRPr lang="ru-RU" sz="1400" dirty="0">
              <a:latin typeface="Times New Roman" pitchFamily="18" charset="0"/>
              <a:cs typeface="Times New Roman" pitchFamily="18" charset="0"/>
            </a:endParaRPr>
          </a:p>
        </p:txBody>
      </p:sp>
      <p:sp>
        <p:nvSpPr>
          <p:cNvPr id="3" name="TextBox 2"/>
          <p:cNvSpPr txBox="1"/>
          <p:nvPr/>
        </p:nvSpPr>
        <p:spPr>
          <a:xfrm>
            <a:off x="3491880" y="188640"/>
            <a:ext cx="5544616" cy="477054"/>
          </a:xfrm>
          <a:prstGeom prst="rect">
            <a:avLst/>
          </a:prstGeom>
          <a:noFill/>
        </p:spPr>
        <p:txBody>
          <a:bodyPr wrap="square" rtlCol="0">
            <a:spAutoFit/>
          </a:bodyPr>
          <a:lstStyle/>
          <a:p>
            <a:pPr algn="ctr"/>
            <a:r>
              <a:rPr lang="ru-RU" sz="2500" b="1" dirty="0" smtClean="0">
                <a:solidFill>
                  <a:schemeClr val="accent6">
                    <a:lumMod val="50000"/>
                  </a:schemeClr>
                </a:solidFill>
                <a:latin typeface="Comic Sans MS" pitchFamily="66" charset="0"/>
              </a:rPr>
              <a:t>Эдуард Веркин «Чяп»</a:t>
            </a:r>
            <a:endParaRPr lang="ru-RU" sz="2500" b="1" dirty="0">
              <a:solidFill>
                <a:schemeClr val="accent6">
                  <a:lumMod val="50000"/>
                </a:schemeClr>
              </a:solidFill>
              <a:latin typeface="Comic Sans MS" pitchFamily="66" charset="0"/>
            </a:endParaRPr>
          </a:p>
        </p:txBody>
      </p:sp>
      <p:sp>
        <p:nvSpPr>
          <p:cNvPr id="4" name="TextBox 3"/>
          <p:cNvSpPr txBox="1"/>
          <p:nvPr/>
        </p:nvSpPr>
        <p:spPr>
          <a:xfrm>
            <a:off x="3134371" y="5877272"/>
            <a:ext cx="59381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12+</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258520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7904" y="476672"/>
            <a:ext cx="4968552" cy="4941168"/>
          </a:xfrm>
        </p:spPr>
        <p:txBody>
          <a:bodyPr>
            <a:normAutofit/>
          </a:bodyPr>
          <a:lstStyle/>
          <a:p>
            <a:pPr algn="l"/>
            <a:r>
              <a:rPr lang="ru-RU" sz="1400" dirty="0" smtClean="0">
                <a:latin typeface="Times New Roman" pitchFamily="18" charset="0"/>
                <a:cs typeface="Times New Roman" pitchFamily="18" charset="0"/>
              </a:rPr>
              <a:t>«— А мне не страшно… Мне… — как объяснить ей, что этот ужас повторяется в моей жизни? </a:t>
            </a:r>
            <a:r>
              <a:rPr lang="ru-RU" sz="1400" dirty="0" err="1" smtClean="0">
                <a:latin typeface="Times New Roman" pitchFamily="18" charset="0"/>
                <a:cs typeface="Times New Roman" pitchFamily="18" charset="0"/>
              </a:rPr>
              <a:t>Джерик</a:t>
            </a:r>
            <a:r>
              <a:rPr lang="ru-RU" sz="1400" dirty="0" smtClean="0">
                <a:latin typeface="Times New Roman" pitchFamily="18" charset="0"/>
                <a:cs typeface="Times New Roman" pitchFamily="18" charset="0"/>
              </a:rPr>
              <a:t> или ещё какой-нибудь случайный бобик — он, может, по природе милый и безобидный. Но стоит ему побежать в мою сторону — даже не броситься, нет — и я отправляюсь в пасть к Генриху. Достаточно просто </a:t>
            </a:r>
            <a:r>
              <a:rPr lang="ru-RU" sz="1400" dirty="0" err="1" smtClean="0">
                <a:latin typeface="Times New Roman" pitchFamily="18" charset="0"/>
                <a:cs typeface="Times New Roman" pitchFamily="18" charset="0"/>
              </a:rPr>
              <a:t>мультяшных</a:t>
            </a:r>
            <a:r>
              <a:rPr lang="ru-RU" sz="1400" dirty="0" smtClean="0">
                <a:latin typeface="Times New Roman" pitchFamily="18" charset="0"/>
                <a:cs typeface="Times New Roman" pitchFamily="18" charset="0"/>
              </a:rPr>
              <a:t> собак, бегущих на меня по экрану. А если в деталях вспоминать тот случай в лесу — то и без всякой собаки можно улететь в прошлое. Сколько же раз Генрих кусал меня с тех пор?»</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«Ли по-прежнему думает, что добро всегда побеждает зло. Она пока ещё верит в сказки.</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А тот человек живёт себе припеваючи, он давно и думать забыл про то, что когда-то случилось в лесу. В ад проваливаюсь я. В чёрную дыру. Но не сейчас, нет. На сегодня хватит ада».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Читать на </a:t>
            </a:r>
            <a:r>
              <a:rPr lang="ru-RU" sz="1400" b="1" dirty="0" err="1" smtClean="0">
                <a:latin typeface="Times New Roman" pitchFamily="18" charset="0"/>
                <a:cs typeface="Times New Roman" pitchFamily="18" charset="0"/>
              </a:rPr>
              <a:t>Книгуру</a:t>
            </a:r>
            <a:r>
              <a:rPr lang="ru-RU"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hlinkClick r:id="rId2"/>
              </a:rPr>
              <a:t>http://kniguru.info/korotkiy-spisok-dvenadtsatogo-sezona/proch-iz-chernoy-dyiryi-olga-lukas</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endParaRPr lang="ru-RU" sz="1400" b="1" dirty="0">
              <a:latin typeface="Times New Roman" pitchFamily="18" charset="0"/>
              <a:cs typeface="Times New Roman" pitchFamily="18" charset="0"/>
            </a:endParaRPr>
          </a:p>
        </p:txBody>
      </p:sp>
      <p:sp>
        <p:nvSpPr>
          <p:cNvPr id="3" name="Содержимое 2"/>
          <p:cNvSpPr>
            <a:spLocks noGrp="1"/>
          </p:cNvSpPr>
          <p:nvPr>
            <p:ph idx="1"/>
          </p:nvPr>
        </p:nvSpPr>
        <p:spPr>
          <a:xfrm>
            <a:off x="339025" y="5437368"/>
            <a:ext cx="3312368" cy="1396751"/>
          </a:xfrm>
        </p:spPr>
        <p:txBody>
          <a:bodyPr>
            <a:normAutofit/>
          </a:bodyPr>
          <a:lstStyle/>
          <a:p>
            <a:pPr>
              <a:spcBef>
                <a:spcPct val="0"/>
              </a:spcBef>
              <a:buNone/>
            </a:pPr>
            <a:r>
              <a:rPr lang="ru-RU" sz="1200" b="1" dirty="0" smtClean="0">
                <a:latin typeface="Times New Roman" pitchFamily="18" charset="0"/>
                <a:ea typeface="+mj-ea"/>
                <a:cs typeface="Times New Roman" pitchFamily="18" charset="0"/>
              </a:rPr>
              <a:t>Лукас, Ольга.</a:t>
            </a:r>
          </a:p>
          <a:p>
            <a:pPr>
              <a:spcBef>
                <a:spcPct val="0"/>
              </a:spcBef>
              <a:buNone/>
            </a:pPr>
            <a:r>
              <a:rPr lang="ru-RU" sz="1200" b="1" dirty="0" smtClean="0">
                <a:latin typeface="Times New Roman" pitchFamily="18" charset="0"/>
                <a:ea typeface="+mj-ea"/>
                <a:cs typeface="Times New Roman" pitchFamily="18" charset="0"/>
              </a:rPr>
              <a:t> Прочь из черной дыры</a:t>
            </a:r>
          </a:p>
          <a:p>
            <a:pPr>
              <a:spcBef>
                <a:spcPct val="0"/>
              </a:spcBef>
              <a:buNone/>
            </a:pPr>
            <a:r>
              <a:rPr lang="ru-RU" sz="1200" b="1" dirty="0" smtClean="0">
                <a:latin typeface="Times New Roman" pitchFamily="18" charset="0"/>
                <a:ea typeface="+mj-ea"/>
                <a:cs typeface="Times New Roman" pitchFamily="18" charset="0"/>
              </a:rPr>
              <a:t> </a:t>
            </a:r>
            <a:r>
              <a:rPr lang="ru-RU" sz="1200" dirty="0" smtClean="0">
                <a:latin typeface="Times New Roman" pitchFamily="18" charset="0"/>
                <a:ea typeface="+mj-ea"/>
                <a:cs typeface="Times New Roman" pitchFamily="18" charset="0"/>
              </a:rPr>
              <a:t>/Ольга </a:t>
            </a:r>
            <a:r>
              <a:rPr lang="ru-RU" sz="1200" dirty="0" err="1" smtClean="0">
                <a:latin typeface="Times New Roman" pitchFamily="18" charset="0"/>
                <a:ea typeface="+mj-ea"/>
                <a:cs typeface="Times New Roman" pitchFamily="18" charset="0"/>
              </a:rPr>
              <a:t>Лукас</a:t>
            </a:r>
            <a:r>
              <a:rPr lang="ru-RU" sz="1200" dirty="0" smtClean="0">
                <a:latin typeface="Times New Roman" pitchFamily="18" charset="0"/>
                <a:ea typeface="+mj-ea"/>
                <a:cs typeface="Times New Roman" pitchFamily="18" charset="0"/>
              </a:rPr>
              <a:t>. — Москва: Нигма, </a:t>
            </a:r>
          </a:p>
          <a:p>
            <a:pPr>
              <a:spcBef>
                <a:spcPct val="0"/>
              </a:spcBef>
              <a:buNone/>
            </a:pPr>
            <a:r>
              <a:rPr lang="ru-RU" sz="1200" dirty="0" smtClean="0">
                <a:latin typeface="Times New Roman" pitchFamily="18" charset="0"/>
                <a:ea typeface="+mj-ea"/>
                <a:cs typeface="Times New Roman" pitchFamily="18" charset="0"/>
              </a:rPr>
              <a:t>2023. — 224 с. – Текст: </a:t>
            </a:r>
          </a:p>
          <a:p>
            <a:pPr>
              <a:spcBef>
                <a:spcPct val="0"/>
              </a:spcBef>
              <a:buNone/>
            </a:pPr>
            <a:r>
              <a:rPr lang="ru-RU" sz="1200" dirty="0" smtClean="0">
                <a:latin typeface="Times New Roman" pitchFamily="18" charset="0"/>
                <a:ea typeface="+mj-ea"/>
                <a:cs typeface="Times New Roman" pitchFamily="18" charset="0"/>
              </a:rPr>
              <a:t>непосредственный.                                      </a:t>
            </a:r>
            <a:r>
              <a:rPr lang="ru-RU" sz="1800" b="1" dirty="0" smtClean="0">
                <a:latin typeface="Times New Roman" pitchFamily="18" charset="0"/>
                <a:ea typeface="+mj-ea"/>
                <a:cs typeface="Times New Roman" pitchFamily="18" charset="0"/>
              </a:rPr>
              <a:t>12+</a:t>
            </a:r>
          </a:p>
        </p:txBody>
      </p:sp>
      <p:pic>
        <p:nvPicPr>
          <p:cNvPr id="5122" name="Picture 2" descr="https://cdn.img-gorod.ru/nomenclature/29/851/2985143_1.jpg"/>
          <p:cNvPicPr>
            <a:picLocks noChangeAspect="1" noChangeArrowheads="1"/>
          </p:cNvPicPr>
          <p:nvPr/>
        </p:nvPicPr>
        <p:blipFill>
          <a:blip r:embed="rId3" cstate="print"/>
          <a:srcRect/>
          <a:stretch>
            <a:fillRect/>
          </a:stretch>
        </p:blipFill>
        <p:spPr bwMode="auto">
          <a:xfrm>
            <a:off x="355894" y="1050414"/>
            <a:ext cx="2935040" cy="42484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2"/>
          <p:cNvPicPr>
            <a:picLocks noChangeAspect="1" noChangeArrowheads="1"/>
          </p:cNvPicPr>
          <p:nvPr/>
        </p:nvPicPr>
        <p:blipFill>
          <a:blip r:embed="rId4" cstate="print"/>
          <a:srcRect l="39571" t="49464" r="33851" b="27649"/>
          <a:stretch>
            <a:fillRect/>
          </a:stretch>
        </p:blipFill>
        <p:spPr bwMode="auto">
          <a:xfrm>
            <a:off x="4860032" y="5013176"/>
            <a:ext cx="2448272" cy="16865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1187624" y="116632"/>
            <a:ext cx="7344816" cy="477054"/>
          </a:xfrm>
          <a:prstGeom prst="rect">
            <a:avLst/>
          </a:prstGeom>
          <a:noFill/>
        </p:spPr>
        <p:txBody>
          <a:bodyPr wrap="square" rtlCol="0">
            <a:spAutoFit/>
          </a:bodyPr>
          <a:lstStyle/>
          <a:p>
            <a:r>
              <a:rPr lang="ru-RU" sz="2500" b="1" dirty="0" smtClean="0">
                <a:solidFill>
                  <a:srgbClr val="C00000"/>
                </a:solidFill>
                <a:latin typeface="Comic Sans MS" pitchFamily="66" charset="0"/>
              </a:rPr>
              <a:t>Ольга Лукас «Прочь из чёрной дыры»</a:t>
            </a:r>
            <a:endParaRPr lang="ru-RU" sz="2500" b="1" dirty="0">
              <a:solidFill>
                <a:srgbClr val="C00000"/>
              </a:solidFill>
              <a:latin typeface="Comic Sans MS" pitchFamily="66" charset="0"/>
            </a:endParaRPr>
          </a:p>
        </p:txBody>
      </p:sp>
    </p:spTree>
    <p:extLst>
      <p:ext uri="{BB962C8B-B14F-4D97-AF65-F5344CB8AC3E}">
        <p14:creationId xmlns:p14="http://schemas.microsoft.com/office/powerpoint/2010/main" val="2716763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157191"/>
            <a:ext cx="3096344" cy="1679453"/>
          </a:xfrm>
        </p:spPr>
        <p:txBody>
          <a:bodyPr>
            <a:normAutofit/>
          </a:bodyPr>
          <a:lstStyle/>
          <a:p>
            <a:pPr algn="l"/>
            <a:r>
              <a:rPr lang="ru-RU" sz="1200" b="1" dirty="0" smtClean="0">
                <a:latin typeface="Times New Roman" pitchFamily="18" charset="0"/>
                <a:cs typeface="Times New Roman" pitchFamily="18" charset="0"/>
              </a:rPr>
              <a:t>Арсланова, </a:t>
            </a:r>
            <a:r>
              <a:rPr lang="ru-RU" sz="1200" b="1" dirty="0" err="1" smtClean="0">
                <a:latin typeface="Times New Roman" pitchFamily="18" charset="0"/>
                <a:cs typeface="Times New Roman" pitchFamily="18" charset="0"/>
              </a:rPr>
              <a:t>Асия</a:t>
            </a:r>
            <a:r>
              <a:rPr lang="ru-RU" sz="1200" b="1" dirty="0" smtClean="0">
                <a:latin typeface="Times New Roman" pitchFamily="18" charset="0"/>
                <a:cs typeface="Times New Roman" pitchFamily="18" charset="0"/>
              </a:rPr>
              <a:t>. </a:t>
            </a:r>
            <a:br>
              <a:rPr lang="ru-RU" sz="1200" b="1" dirty="0" smtClean="0">
                <a:latin typeface="Times New Roman" pitchFamily="18" charset="0"/>
                <a:cs typeface="Times New Roman" pitchFamily="18" charset="0"/>
              </a:rPr>
            </a:br>
            <a:r>
              <a:rPr lang="ru-RU" sz="1200" b="1" dirty="0" smtClean="0">
                <a:latin typeface="Times New Roman" pitchFamily="18" charset="0"/>
                <a:cs typeface="Times New Roman" pitchFamily="18" charset="0"/>
              </a:rPr>
              <a:t>Аул</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Асия</a:t>
            </a:r>
            <a:r>
              <a:rPr lang="ru-RU" sz="1200" dirty="0" smtClean="0">
                <a:latin typeface="Times New Roman" pitchFamily="18" charset="0"/>
                <a:cs typeface="Times New Roman" pitchFamily="18" charset="0"/>
              </a:rPr>
              <a:t> Арсланова; художник Анастасия Николаева. – Москва : Волчок, 2024. – 288 с. – (Зелёное солнце). - Текст: непосредственный.         </a:t>
            </a:r>
            <a:endParaRPr lang="ru-RU" sz="1800" b="1" dirty="0">
              <a:latin typeface="Times New Roman" pitchFamily="18" charset="0"/>
              <a:cs typeface="Times New Roman" pitchFamily="18" charset="0"/>
            </a:endParaRPr>
          </a:p>
        </p:txBody>
      </p:sp>
      <p:sp>
        <p:nvSpPr>
          <p:cNvPr id="3" name="Содержимое 2"/>
          <p:cNvSpPr>
            <a:spLocks noGrp="1"/>
          </p:cNvSpPr>
          <p:nvPr>
            <p:ph idx="1"/>
          </p:nvPr>
        </p:nvSpPr>
        <p:spPr>
          <a:xfrm>
            <a:off x="4139952" y="3246704"/>
            <a:ext cx="4896544" cy="892695"/>
          </a:xfrm>
        </p:spPr>
        <p:txBody>
          <a:bodyPr>
            <a:normAutofit/>
          </a:bodyPr>
          <a:lstStyle/>
          <a:p>
            <a:pPr>
              <a:buNone/>
            </a:pPr>
            <a:r>
              <a:rPr lang="ru-RU" sz="1300" b="1" dirty="0" smtClean="0">
                <a:latin typeface="Times New Roman" pitchFamily="18" charset="0"/>
                <a:cs typeface="Times New Roman" pitchFamily="18" charset="0"/>
                <a:hlinkClick r:id="rId2"/>
              </a:rPr>
              <a:t>Читать на </a:t>
            </a:r>
            <a:r>
              <a:rPr lang="ru-RU" sz="1300" b="1" dirty="0" err="1" smtClean="0">
                <a:latin typeface="Times New Roman" pitchFamily="18" charset="0"/>
                <a:cs typeface="Times New Roman" pitchFamily="18" charset="0"/>
                <a:hlinkClick r:id="rId2"/>
              </a:rPr>
              <a:t>Книгуру</a:t>
            </a:r>
            <a:r>
              <a:rPr lang="ru-RU" sz="1300" b="1" dirty="0" smtClean="0">
                <a:latin typeface="Times New Roman" pitchFamily="18" charset="0"/>
                <a:cs typeface="Times New Roman" pitchFamily="18" charset="0"/>
                <a:hlinkClick r:id="rId2"/>
              </a:rPr>
              <a:t>: </a:t>
            </a:r>
            <a:r>
              <a:rPr lang="en-US" sz="1300" b="1" dirty="0" smtClean="0">
                <a:latin typeface="Times New Roman" pitchFamily="18" charset="0"/>
                <a:cs typeface="Times New Roman" pitchFamily="18" charset="0"/>
                <a:hlinkClick r:id="rId2"/>
              </a:rPr>
              <a:t>http://kniguru.info/korotkii-spisok-</a:t>
            </a:r>
            <a:endParaRPr lang="ru-RU" sz="1300" b="1" dirty="0" smtClean="0">
              <a:latin typeface="Times New Roman" pitchFamily="18" charset="0"/>
              <a:cs typeface="Times New Roman" pitchFamily="18" charset="0"/>
              <a:hlinkClick r:id="rId2"/>
            </a:endParaRPr>
          </a:p>
          <a:p>
            <a:pPr>
              <a:buNone/>
            </a:pPr>
            <a:r>
              <a:rPr lang="en-US" sz="1300" b="1" dirty="0" err="1" smtClean="0">
                <a:latin typeface="Times New Roman" pitchFamily="18" charset="0"/>
                <a:cs typeface="Times New Roman" pitchFamily="18" charset="0"/>
                <a:hlinkClick r:id="rId2"/>
              </a:rPr>
              <a:t>trinadtsatogo-sezona</a:t>
            </a:r>
            <a:r>
              <a:rPr lang="en-US" sz="1300" b="1" dirty="0" smtClean="0">
                <a:latin typeface="Times New Roman" pitchFamily="18" charset="0"/>
                <a:cs typeface="Times New Roman" pitchFamily="18" charset="0"/>
                <a:hlinkClick r:id="rId2"/>
              </a:rPr>
              <a:t>/</a:t>
            </a:r>
            <a:r>
              <a:rPr lang="en-US" sz="1300" b="1" dirty="0" err="1" smtClean="0">
                <a:latin typeface="Times New Roman" pitchFamily="18" charset="0"/>
                <a:cs typeface="Times New Roman" pitchFamily="18" charset="0"/>
                <a:hlinkClick r:id="rId2"/>
              </a:rPr>
              <a:t>aul-arslanova-asiya</a:t>
            </a:r>
            <a:endParaRPr lang="ru-RU" sz="1300" b="1" dirty="0" smtClean="0">
              <a:latin typeface="Times New Roman" pitchFamily="18" charset="0"/>
              <a:cs typeface="Times New Roman" pitchFamily="18" charset="0"/>
            </a:endParaRPr>
          </a:p>
          <a:p>
            <a:pPr>
              <a:buNone/>
            </a:pPr>
            <a:endParaRPr lang="ru-RU" sz="1300" b="1" dirty="0">
              <a:latin typeface="Times New Roman" pitchFamily="18" charset="0"/>
              <a:cs typeface="Times New Roman" pitchFamily="18" charset="0"/>
            </a:endParaRPr>
          </a:p>
        </p:txBody>
      </p:sp>
      <p:sp>
        <p:nvSpPr>
          <p:cNvPr id="20482" name="AutoShape 2" descr="https://bibliogid.ru/images/korotko/2023/16958/Asiya_Arslanova-Au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483" name="Picture 3" descr="C:\Users\Для сотрудников\Desktop\обзор март\Asiya_Arslanova-Aul.jpg"/>
          <p:cNvPicPr>
            <a:picLocks noChangeAspect="1" noChangeArrowheads="1"/>
          </p:cNvPicPr>
          <p:nvPr/>
        </p:nvPicPr>
        <p:blipFill>
          <a:blip r:embed="rId3" cstate="print"/>
          <a:srcRect/>
          <a:stretch>
            <a:fillRect/>
          </a:stretch>
        </p:blipFill>
        <p:spPr bwMode="auto">
          <a:xfrm>
            <a:off x="323528" y="764704"/>
            <a:ext cx="3096344" cy="43204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p:cNvSpPr txBox="1"/>
          <p:nvPr/>
        </p:nvSpPr>
        <p:spPr>
          <a:xfrm>
            <a:off x="3838256" y="1052736"/>
            <a:ext cx="4896544" cy="2031325"/>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«На нового человека робко поглядывала и дочка муллы – худощавая </a:t>
            </a:r>
            <a:r>
              <a:rPr lang="ru-RU" sz="1400" dirty="0" err="1" smtClean="0">
                <a:latin typeface="Times New Roman" pitchFamily="18" charset="0"/>
                <a:cs typeface="Times New Roman" pitchFamily="18" charset="0"/>
              </a:rPr>
              <a:t>Зайнаб</a:t>
            </a:r>
            <a:r>
              <a:rPr lang="ru-RU" sz="1400" dirty="0" smtClean="0">
                <a:latin typeface="Times New Roman" pitchFamily="18" charset="0"/>
                <a:cs typeface="Times New Roman" pitchFamily="18" charset="0"/>
              </a:rPr>
              <a:t>. Кто же знал, как потом она разговорится! Как засыплет Сашку вопросами про его пути-дороги»</a:t>
            </a:r>
          </a:p>
          <a:p>
            <a:pPr algn="just"/>
            <a:r>
              <a:rPr lang="ru-RU" sz="1400" dirty="0" smtClean="0">
                <a:latin typeface="Times New Roman" pitchFamily="18" charset="0"/>
                <a:cs typeface="Times New Roman" pitchFamily="18" charset="0"/>
              </a:rPr>
              <a:t>Именно </a:t>
            </a:r>
            <a:r>
              <a:rPr lang="ru-RU" sz="1400" dirty="0" err="1" smtClean="0">
                <a:latin typeface="Times New Roman" pitchFamily="18" charset="0"/>
                <a:cs typeface="Times New Roman" pitchFamily="18" charset="0"/>
              </a:rPr>
              <a:t>Зайнаб</a:t>
            </a:r>
            <a:r>
              <a:rPr lang="ru-RU" sz="1400" dirty="0" smtClean="0">
                <a:latin typeface="Times New Roman" pitchFamily="18" charset="0"/>
                <a:cs typeface="Times New Roman" pitchFamily="18" charset="0"/>
              </a:rPr>
              <a:t> первой взялась учить его местной речи: </a:t>
            </a:r>
            <a:r>
              <a:rPr lang="ru-RU" sz="1400" dirty="0" err="1" smtClean="0">
                <a:latin typeface="Times New Roman" pitchFamily="18" charset="0"/>
                <a:cs typeface="Times New Roman" pitchFamily="18" charset="0"/>
              </a:rPr>
              <a:t>ат</a:t>
            </a:r>
            <a:r>
              <a:rPr lang="ru-RU" sz="1400" dirty="0" smtClean="0">
                <a:latin typeface="Times New Roman" pitchFamily="18" charset="0"/>
                <a:cs typeface="Times New Roman" pitchFamily="18" charset="0"/>
              </a:rPr>
              <a:t> – лошадь, бал – мёд, сёт – молоко. </a:t>
            </a:r>
            <a:r>
              <a:rPr lang="ru-RU" sz="1400" dirty="0" err="1" smtClean="0">
                <a:latin typeface="Times New Roman" pitchFamily="18" charset="0"/>
                <a:cs typeface="Times New Roman" pitchFamily="18" charset="0"/>
              </a:rPr>
              <a:t>Башкирцы</a:t>
            </a:r>
            <a:r>
              <a:rPr lang="ru-RU" sz="1400" dirty="0" smtClean="0">
                <a:latin typeface="Times New Roman" pitchFamily="18" charset="0"/>
                <a:cs typeface="Times New Roman" pitchFamily="18" charset="0"/>
              </a:rPr>
              <a:t> говорили, будто нанизывали баранки на ниточку. Части слов пристраивались друг за дружкой,, и появлялись новые значенья. </a:t>
            </a:r>
            <a:r>
              <a:rPr lang="ru-RU" sz="1400" dirty="0" err="1" smtClean="0">
                <a:latin typeface="Times New Roman" pitchFamily="18" charset="0"/>
                <a:cs typeface="Times New Roman" pitchFamily="18" charset="0"/>
              </a:rPr>
              <a:t>Ат</a:t>
            </a:r>
            <a:r>
              <a:rPr lang="ru-RU" sz="1400" dirty="0" smtClean="0">
                <a:latin typeface="Times New Roman" pitchFamily="18" charset="0"/>
                <a:cs typeface="Times New Roman" pitchFamily="18" charset="0"/>
              </a:rPr>
              <a:t> – лошадь, </a:t>
            </a:r>
            <a:r>
              <a:rPr lang="ru-RU" sz="1400" dirty="0" err="1" smtClean="0">
                <a:latin typeface="Times New Roman" pitchFamily="18" charset="0"/>
                <a:cs typeface="Times New Roman" pitchFamily="18" charset="0"/>
              </a:rPr>
              <a:t>ат-тар</a:t>
            </a:r>
            <a:r>
              <a:rPr lang="ru-RU" sz="1400" dirty="0" smtClean="0">
                <a:latin typeface="Times New Roman" pitchFamily="18" charset="0"/>
                <a:cs typeface="Times New Roman" pitchFamily="18" charset="0"/>
              </a:rPr>
              <a:t> – лошади, </a:t>
            </a:r>
            <a:r>
              <a:rPr lang="ru-RU" sz="1400" dirty="0" err="1" smtClean="0">
                <a:latin typeface="Times New Roman" pitchFamily="18" charset="0"/>
                <a:cs typeface="Times New Roman" pitchFamily="18" charset="0"/>
              </a:rPr>
              <a:t>ат-тыр-ыбыз</a:t>
            </a:r>
            <a:r>
              <a:rPr lang="ru-RU" sz="1400" dirty="0" smtClean="0">
                <a:latin typeface="Times New Roman" pitchFamily="18" charset="0"/>
                <a:cs typeface="Times New Roman" pitchFamily="18" charset="0"/>
              </a:rPr>
              <a:t> – наши лошади значит».</a:t>
            </a:r>
          </a:p>
          <a:p>
            <a:endParaRPr lang="ru-RU" sz="1400" dirty="0">
              <a:latin typeface="Century Gothic" pitchFamily="34" charset="0"/>
            </a:endParaRPr>
          </a:p>
        </p:txBody>
      </p:sp>
      <p:pic>
        <p:nvPicPr>
          <p:cNvPr id="1026" name="Picture 2" descr="C:\Users\Для сотрудников\Desktop\обзор март\aul_kniga_141222.jpg__1290x895_q85_crop_subsampling-2.jpg"/>
          <p:cNvPicPr>
            <a:picLocks noChangeAspect="1" noChangeArrowheads="1"/>
          </p:cNvPicPr>
          <p:nvPr/>
        </p:nvPicPr>
        <p:blipFill>
          <a:blip r:embed="rId4" cstate="print"/>
          <a:srcRect/>
          <a:stretch>
            <a:fillRect/>
          </a:stretch>
        </p:blipFill>
        <p:spPr bwMode="auto">
          <a:xfrm>
            <a:off x="4067944" y="3936179"/>
            <a:ext cx="4176464" cy="26703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3581648" y="246464"/>
            <a:ext cx="5400600" cy="477054"/>
          </a:xfrm>
          <a:prstGeom prst="rect">
            <a:avLst/>
          </a:prstGeom>
          <a:noFill/>
        </p:spPr>
        <p:txBody>
          <a:bodyPr wrap="square" rtlCol="0">
            <a:spAutoFit/>
          </a:bodyPr>
          <a:lstStyle/>
          <a:p>
            <a:pPr algn="ctr"/>
            <a:r>
              <a:rPr lang="ru-RU" sz="2500" b="1" dirty="0" err="1" smtClean="0">
                <a:solidFill>
                  <a:schemeClr val="accent5">
                    <a:lumMod val="50000"/>
                  </a:schemeClr>
                </a:solidFill>
                <a:latin typeface="Comic Sans MS" pitchFamily="66" charset="0"/>
              </a:rPr>
              <a:t>Асия</a:t>
            </a:r>
            <a:r>
              <a:rPr lang="ru-RU" sz="2500" b="1" dirty="0" smtClean="0">
                <a:solidFill>
                  <a:schemeClr val="accent5">
                    <a:lumMod val="50000"/>
                  </a:schemeClr>
                </a:solidFill>
                <a:latin typeface="Comic Sans MS" pitchFamily="66" charset="0"/>
              </a:rPr>
              <a:t> Арсланова «Аул»</a:t>
            </a:r>
            <a:endParaRPr lang="ru-RU" sz="2500" b="1" dirty="0">
              <a:solidFill>
                <a:schemeClr val="accent5">
                  <a:lumMod val="50000"/>
                </a:schemeClr>
              </a:solidFill>
              <a:latin typeface="Comic Sans MS" pitchFamily="66" charset="0"/>
            </a:endParaRPr>
          </a:p>
        </p:txBody>
      </p:sp>
      <p:sp>
        <p:nvSpPr>
          <p:cNvPr id="5" name="TextBox 4"/>
          <p:cNvSpPr txBox="1"/>
          <p:nvPr/>
        </p:nvSpPr>
        <p:spPr>
          <a:xfrm>
            <a:off x="3257612" y="6237200"/>
            <a:ext cx="64807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12+</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352283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99792" y="188640"/>
            <a:ext cx="3398687" cy="584775"/>
          </a:xfrm>
          <a:prstGeom prst="rect">
            <a:avLst/>
          </a:prstGeom>
        </p:spPr>
        <p:txBody>
          <a:bodyPr wrap="none">
            <a:spAutoFit/>
          </a:bodyPr>
          <a:lstStyle/>
          <a:p>
            <a:r>
              <a:rPr lang="ru-RU" sz="3200" dirty="0">
                <a:solidFill>
                  <a:prstClr val="black"/>
                </a:solidFill>
                <a:latin typeface="Comic Sans MS" pitchFamily="66" charset="0"/>
                <a:ea typeface="+mj-ea"/>
                <a:cs typeface="Times New Roman" pitchFamily="18" charset="0"/>
              </a:rPr>
              <a:t>Полный список</a:t>
            </a:r>
            <a:endParaRPr lang="ru-RU" dirty="0"/>
          </a:p>
        </p:txBody>
      </p:sp>
      <p:sp>
        <p:nvSpPr>
          <p:cNvPr id="5" name="Прямоугольник 4"/>
          <p:cNvSpPr/>
          <p:nvPr/>
        </p:nvSpPr>
        <p:spPr>
          <a:xfrm>
            <a:off x="170988" y="980728"/>
            <a:ext cx="8784976" cy="5613845"/>
          </a:xfrm>
          <a:prstGeom prst="rect">
            <a:avLst/>
          </a:prstGeom>
        </p:spPr>
        <p:txBody>
          <a:bodyPr wrap="square">
            <a:spAutoFit/>
          </a:bodyPr>
          <a:lstStyle/>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1. </a:t>
            </a:r>
            <a:r>
              <a:rPr lang="ru-RU" sz="1200" b="1" dirty="0">
                <a:solidFill>
                  <a:srgbClr val="000000"/>
                </a:solidFill>
                <a:latin typeface="Times New Roman" pitchFamily="18" charset="0"/>
                <a:ea typeface="Times New Roman"/>
                <a:cs typeface="Times New Roman" pitchFamily="18" charset="0"/>
              </a:rPr>
              <a:t>Арсланова, </a:t>
            </a:r>
            <a:r>
              <a:rPr lang="ru-RU" sz="1200" b="1" dirty="0" err="1" smtClean="0">
                <a:solidFill>
                  <a:srgbClr val="000000"/>
                </a:solidFill>
                <a:latin typeface="Times New Roman" pitchFamily="18" charset="0"/>
                <a:ea typeface="Times New Roman"/>
                <a:cs typeface="Times New Roman" pitchFamily="18" charset="0"/>
              </a:rPr>
              <a:t>Асия</a:t>
            </a:r>
            <a:r>
              <a:rPr lang="ru-RU" sz="1200" b="1" dirty="0" smtClean="0">
                <a:solidFill>
                  <a:srgbClr val="000000"/>
                </a:solidFill>
                <a:latin typeface="Times New Roman" pitchFamily="18" charset="0"/>
                <a:ea typeface="Times New Roman"/>
                <a:cs typeface="Times New Roman" pitchFamily="18" charset="0"/>
              </a:rPr>
              <a:t>. </a:t>
            </a:r>
            <a:r>
              <a:rPr lang="ru-RU" sz="1200" b="1" dirty="0">
                <a:solidFill>
                  <a:srgbClr val="000000"/>
                </a:solidFill>
                <a:latin typeface="Times New Roman" pitchFamily="18" charset="0"/>
                <a:ea typeface="Times New Roman"/>
                <a:cs typeface="Times New Roman" pitchFamily="18" charset="0"/>
              </a:rPr>
              <a:t>Аул</a:t>
            </a:r>
            <a:r>
              <a:rPr lang="ru-RU" sz="1200" dirty="0">
                <a:solidFill>
                  <a:srgbClr val="000000"/>
                </a:solidFill>
                <a:latin typeface="Times New Roman" pitchFamily="18" charset="0"/>
                <a:ea typeface="Times New Roman"/>
                <a:cs typeface="Times New Roman" pitchFamily="18" charset="0"/>
              </a:rPr>
              <a:t> / Арсланова </a:t>
            </a:r>
            <a:r>
              <a:rPr lang="ru-RU" sz="1200" dirty="0" err="1">
                <a:solidFill>
                  <a:srgbClr val="000000"/>
                </a:solidFill>
                <a:latin typeface="Times New Roman" pitchFamily="18" charset="0"/>
                <a:ea typeface="Times New Roman"/>
                <a:cs typeface="Times New Roman" pitchFamily="18" charset="0"/>
              </a:rPr>
              <a:t>Асия</a:t>
            </a:r>
            <a:r>
              <a:rPr lang="ru-RU" sz="1200" dirty="0">
                <a:solidFill>
                  <a:srgbClr val="000000"/>
                </a:solidFill>
                <a:latin typeface="Times New Roman" pitchFamily="18" charset="0"/>
                <a:ea typeface="Times New Roman"/>
                <a:cs typeface="Times New Roman" pitchFamily="18" charset="0"/>
              </a:rPr>
              <a:t> ; художник Николаева Анастасия. – Москва : Волчок, 2023. – 288 с.</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среднего и старшего школьного возраста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2. </a:t>
            </a:r>
            <a:r>
              <a:rPr lang="ru-RU" sz="1200" b="1" dirty="0">
                <a:solidFill>
                  <a:srgbClr val="000000"/>
                </a:solidFill>
                <a:latin typeface="Times New Roman" pitchFamily="18" charset="0"/>
                <a:ea typeface="Times New Roman"/>
                <a:cs typeface="Times New Roman" pitchFamily="18" charset="0"/>
              </a:rPr>
              <a:t>Борода, </a:t>
            </a:r>
            <a:r>
              <a:rPr lang="ru-RU" sz="1200" b="1" dirty="0" smtClean="0">
                <a:solidFill>
                  <a:srgbClr val="000000"/>
                </a:solidFill>
                <a:latin typeface="Times New Roman" pitchFamily="18" charset="0"/>
                <a:ea typeface="Times New Roman"/>
                <a:cs typeface="Times New Roman" pitchFamily="18" charset="0"/>
              </a:rPr>
              <a:t>Елена. </a:t>
            </a:r>
            <a:r>
              <a:rPr lang="ru-RU" sz="1200" b="1" dirty="0" err="1">
                <a:solidFill>
                  <a:srgbClr val="000000"/>
                </a:solidFill>
                <a:latin typeface="Times New Roman" pitchFamily="18" charset="0"/>
                <a:ea typeface="Times New Roman"/>
                <a:cs typeface="Times New Roman" pitchFamily="18" charset="0"/>
              </a:rPr>
              <a:t>Инктобер</a:t>
            </a:r>
            <a:r>
              <a:rPr lang="ru-RU" sz="1200" b="1" dirty="0">
                <a:solidFill>
                  <a:srgbClr val="000000"/>
                </a:solidFill>
                <a:latin typeface="Times New Roman" pitchFamily="18" charset="0"/>
                <a:ea typeface="Times New Roman"/>
                <a:cs typeface="Times New Roman" pitchFamily="18" charset="0"/>
              </a:rPr>
              <a:t>. Месяц перемен / </a:t>
            </a:r>
            <a:r>
              <a:rPr lang="ru-RU" sz="1200" b="1" u="sng" dirty="0">
                <a:solidFill>
                  <a:srgbClr val="78A008"/>
                </a:solidFill>
                <a:latin typeface="Times New Roman" pitchFamily="18" charset="0"/>
                <a:ea typeface="Times New Roman"/>
                <a:cs typeface="Times New Roman" pitchFamily="18" charset="0"/>
                <a:hlinkClick r:id="rId2"/>
              </a:rPr>
              <a:t>Елена Борода</a:t>
            </a:r>
            <a:r>
              <a:rPr lang="ru-RU" sz="1200" dirty="0">
                <a:solidFill>
                  <a:srgbClr val="000000"/>
                </a:solidFill>
                <a:latin typeface="Times New Roman" pitchFamily="18" charset="0"/>
                <a:ea typeface="Times New Roman"/>
                <a:cs typeface="Times New Roman" pitchFamily="18" charset="0"/>
              </a:rPr>
              <a:t> ; иллюстратор Владимир Рудой (</a:t>
            </a:r>
            <a:r>
              <a:rPr lang="ru-RU" sz="1200" dirty="0" err="1">
                <a:solidFill>
                  <a:srgbClr val="000000"/>
                </a:solidFill>
                <a:latin typeface="Times New Roman" pitchFamily="18" charset="0"/>
                <a:ea typeface="Times New Roman"/>
                <a:cs typeface="Times New Roman" pitchFamily="18" charset="0"/>
              </a:rPr>
              <a:t>Rudoi</a:t>
            </a:r>
            <a:r>
              <a:rPr lang="ru-RU" sz="1200" dirty="0">
                <a:solidFill>
                  <a:srgbClr val="000000"/>
                </a:solidFill>
                <a:latin typeface="Times New Roman" pitchFamily="18" charset="0"/>
                <a:ea typeface="Times New Roman"/>
                <a:cs typeface="Times New Roman" pitchFamily="18" charset="0"/>
              </a:rPr>
              <a:t>). — Москва : КомпасГид, 2023. — 155 c. : ил.</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старшего школьного возраста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u="sng" dirty="0">
                <a:solidFill>
                  <a:srgbClr val="78A008"/>
                </a:solidFill>
                <a:latin typeface="Times New Roman" pitchFamily="18" charset="0"/>
                <a:ea typeface="Times New Roman"/>
                <a:cs typeface="Times New Roman" pitchFamily="18" charset="0"/>
                <a:hlinkClick r:id="rId3"/>
              </a:rPr>
              <a:t>Подробнее о книге на сайте «Библиогид»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3. </a:t>
            </a:r>
            <a:r>
              <a:rPr lang="ru-RU" sz="1200" b="1" dirty="0">
                <a:solidFill>
                  <a:srgbClr val="000000"/>
                </a:solidFill>
                <a:latin typeface="Times New Roman" pitchFamily="18" charset="0"/>
                <a:ea typeface="Times New Roman"/>
                <a:cs typeface="Times New Roman" pitchFamily="18" charset="0"/>
              </a:rPr>
              <a:t>Веркин, </a:t>
            </a:r>
            <a:r>
              <a:rPr lang="ru-RU" sz="1200" b="1" dirty="0" smtClean="0">
                <a:solidFill>
                  <a:srgbClr val="000000"/>
                </a:solidFill>
                <a:latin typeface="Times New Roman" pitchFamily="18" charset="0"/>
                <a:ea typeface="Times New Roman"/>
                <a:cs typeface="Times New Roman" pitchFamily="18" charset="0"/>
              </a:rPr>
              <a:t>Эдуард. </a:t>
            </a:r>
            <a:r>
              <a:rPr lang="ru-RU" sz="1200" b="1" dirty="0">
                <a:solidFill>
                  <a:srgbClr val="000000"/>
                </a:solidFill>
                <a:latin typeface="Times New Roman" pitchFamily="18" charset="0"/>
                <a:ea typeface="Times New Roman"/>
                <a:cs typeface="Times New Roman" pitchFamily="18" charset="0"/>
              </a:rPr>
              <a:t>ЧЯП</a:t>
            </a:r>
            <a:r>
              <a:rPr lang="ru-RU" sz="1200" dirty="0">
                <a:solidFill>
                  <a:srgbClr val="000000"/>
                </a:solidFill>
                <a:latin typeface="Times New Roman" pitchFamily="18" charset="0"/>
                <a:ea typeface="Times New Roman"/>
                <a:cs typeface="Times New Roman" pitchFamily="18" charset="0"/>
              </a:rPr>
              <a:t> / </a:t>
            </a:r>
            <a:r>
              <a:rPr lang="ru-RU" sz="1200" b="1" u="sng" dirty="0">
                <a:solidFill>
                  <a:srgbClr val="78A008"/>
                </a:solidFill>
                <a:latin typeface="Times New Roman" pitchFamily="18" charset="0"/>
                <a:ea typeface="Times New Roman"/>
                <a:cs typeface="Times New Roman" pitchFamily="18" charset="0"/>
                <a:hlinkClick r:id="rId4"/>
              </a:rPr>
              <a:t>Эдуард Веркин</a:t>
            </a:r>
            <a:r>
              <a:rPr lang="ru-RU" sz="1200" dirty="0">
                <a:solidFill>
                  <a:srgbClr val="000000"/>
                </a:solidFill>
                <a:latin typeface="Times New Roman" pitchFamily="18" charset="0"/>
                <a:ea typeface="Times New Roman"/>
                <a:cs typeface="Times New Roman" pitchFamily="18" charset="0"/>
              </a:rPr>
              <a:t>. — Москва : Волчок, 2023. — 368 с. — (Избранные сочинения Эдуарда Веркина).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старшего школьного возраста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4. </a:t>
            </a:r>
            <a:r>
              <a:rPr lang="ru-RU" sz="1200" b="1" dirty="0">
                <a:solidFill>
                  <a:srgbClr val="000000"/>
                </a:solidFill>
                <a:latin typeface="Times New Roman" pitchFamily="18" charset="0"/>
                <a:ea typeface="Times New Roman"/>
                <a:cs typeface="Times New Roman" pitchFamily="18" charset="0"/>
              </a:rPr>
              <a:t>Колпакова, </a:t>
            </a:r>
            <a:r>
              <a:rPr lang="ru-RU" sz="1200" b="1" dirty="0" smtClean="0">
                <a:solidFill>
                  <a:srgbClr val="000000"/>
                </a:solidFill>
                <a:latin typeface="Times New Roman" pitchFamily="18" charset="0"/>
                <a:ea typeface="Times New Roman"/>
                <a:cs typeface="Times New Roman" pitchFamily="18" charset="0"/>
              </a:rPr>
              <a:t>Ольга. </a:t>
            </a:r>
            <a:r>
              <a:rPr lang="ru-RU" sz="1200" b="1" dirty="0">
                <a:solidFill>
                  <a:srgbClr val="000000"/>
                </a:solidFill>
                <a:latin typeface="Times New Roman" pitchFamily="18" charset="0"/>
                <a:ea typeface="Times New Roman"/>
                <a:cs typeface="Times New Roman" pitchFamily="18" charset="0"/>
              </a:rPr>
              <a:t>Суперсилы по наследству: мои советские дедушки / </a:t>
            </a:r>
            <a:r>
              <a:rPr lang="ru-RU" sz="1200" b="1" u="sng" dirty="0">
                <a:solidFill>
                  <a:srgbClr val="78A008"/>
                </a:solidFill>
                <a:latin typeface="Times New Roman" pitchFamily="18" charset="0"/>
                <a:ea typeface="Times New Roman"/>
                <a:cs typeface="Times New Roman" pitchFamily="18" charset="0"/>
                <a:hlinkClick r:id="rId5"/>
              </a:rPr>
              <a:t>Ольга Колпакова</a:t>
            </a:r>
            <a:r>
              <a:rPr lang="ru-RU" sz="1200" dirty="0">
                <a:solidFill>
                  <a:srgbClr val="000000"/>
                </a:solidFill>
                <a:latin typeface="Times New Roman" pitchFamily="18" charset="0"/>
                <a:ea typeface="Times New Roman"/>
                <a:cs typeface="Times New Roman" pitchFamily="18" charset="0"/>
              </a:rPr>
              <a:t> ; иллюстрации Светланы Кучер ; [</a:t>
            </a:r>
            <a:r>
              <a:rPr lang="ru-RU" sz="1200" dirty="0" err="1">
                <a:solidFill>
                  <a:srgbClr val="000000"/>
                </a:solidFill>
                <a:latin typeface="Times New Roman" pitchFamily="18" charset="0"/>
                <a:ea typeface="Times New Roman"/>
                <a:cs typeface="Times New Roman" pitchFamily="18" charset="0"/>
              </a:rPr>
              <a:t>истор</a:t>
            </a:r>
            <a:r>
              <a:rPr lang="ru-RU" sz="1200" dirty="0">
                <a:solidFill>
                  <a:srgbClr val="000000"/>
                </a:solidFill>
                <a:latin typeface="Times New Roman" pitchFamily="18" charset="0"/>
                <a:ea typeface="Times New Roman"/>
                <a:cs typeface="Times New Roman" pitchFamily="18" charset="0"/>
              </a:rPr>
              <a:t>. коммент. Ивана Привалова]. — Москва : Пять четвертей, 2022. — 271 с. : цв ил.</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среднего школьного возраста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u="sng" dirty="0">
                <a:solidFill>
                  <a:srgbClr val="78A008"/>
                </a:solidFill>
                <a:latin typeface="Times New Roman" pitchFamily="18" charset="0"/>
                <a:ea typeface="Times New Roman"/>
                <a:cs typeface="Times New Roman" pitchFamily="18" charset="0"/>
                <a:hlinkClick r:id="rId6"/>
              </a:rPr>
              <a:t>Подробнее о книге на сайте «Библиогид» →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5. </a:t>
            </a:r>
            <a:r>
              <a:rPr lang="ru-RU" sz="1200" b="1" dirty="0">
                <a:latin typeface="Times New Roman" pitchFamily="18" charset="0"/>
                <a:ea typeface="Times New Roman"/>
                <a:cs typeface="Times New Roman" pitchFamily="18" charset="0"/>
              </a:rPr>
              <a:t>Немеш, </a:t>
            </a:r>
            <a:r>
              <a:rPr lang="ru-RU" sz="1200" b="1" dirty="0" smtClean="0">
                <a:latin typeface="Times New Roman" pitchFamily="18" charset="0"/>
                <a:ea typeface="Times New Roman"/>
                <a:cs typeface="Times New Roman" pitchFamily="18" charset="0"/>
              </a:rPr>
              <a:t>Ева. </a:t>
            </a:r>
            <a:r>
              <a:rPr lang="ru-RU" sz="1200" b="1" dirty="0">
                <a:latin typeface="Times New Roman" pitchFamily="18" charset="0"/>
                <a:ea typeface="Times New Roman"/>
                <a:cs typeface="Times New Roman" pitchFamily="18" charset="0"/>
              </a:rPr>
              <a:t>Белый голубь, черный слон </a:t>
            </a:r>
            <a:r>
              <a:rPr lang="ru-RU" sz="1200" b="1" dirty="0">
                <a:solidFill>
                  <a:srgbClr val="000000"/>
                </a:solidFill>
                <a:latin typeface="Times New Roman" pitchFamily="18" charset="0"/>
                <a:ea typeface="Times New Roman"/>
                <a:cs typeface="Times New Roman" pitchFamily="18" charset="0"/>
              </a:rPr>
              <a:t>/ Ева Немеш</a:t>
            </a:r>
            <a:r>
              <a:rPr lang="ru-RU" sz="1200" dirty="0">
                <a:solidFill>
                  <a:srgbClr val="000000"/>
                </a:solidFill>
                <a:latin typeface="Times New Roman" pitchFamily="18" charset="0"/>
                <a:ea typeface="Times New Roman"/>
                <a:cs typeface="Times New Roman" pitchFamily="18" charset="0"/>
              </a:rPr>
              <a:t>. — Москва : </a:t>
            </a:r>
            <a:r>
              <a:rPr lang="ru-RU" sz="1200" dirty="0" err="1">
                <a:solidFill>
                  <a:srgbClr val="000000"/>
                </a:solidFill>
                <a:latin typeface="Times New Roman" pitchFamily="18" charset="0"/>
                <a:ea typeface="Times New Roman"/>
                <a:cs typeface="Times New Roman" pitchFamily="18" charset="0"/>
              </a:rPr>
              <a:t>КопасГид</a:t>
            </a:r>
            <a:r>
              <a:rPr lang="ru-RU" sz="1200" dirty="0">
                <a:solidFill>
                  <a:srgbClr val="000000"/>
                </a:solidFill>
                <a:latin typeface="Times New Roman" pitchFamily="18" charset="0"/>
                <a:ea typeface="Times New Roman"/>
                <a:cs typeface="Times New Roman" pitchFamily="18" charset="0"/>
              </a:rPr>
              <a:t>, 2023. — 384 с.</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среднего школьного возраста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u="sng" dirty="0">
                <a:solidFill>
                  <a:srgbClr val="78A008"/>
                </a:solidFill>
                <a:latin typeface="Times New Roman" pitchFamily="18" charset="0"/>
                <a:ea typeface="Times New Roman"/>
                <a:cs typeface="Times New Roman" pitchFamily="18" charset="0"/>
                <a:hlinkClick r:id="rId7"/>
              </a:rPr>
              <a:t>Подробнее о книге на сайте «Библиогид» →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6. </a:t>
            </a:r>
            <a:r>
              <a:rPr lang="ru-RU" sz="1200" b="1" dirty="0">
                <a:solidFill>
                  <a:srgbClr val="000000"/>
                </a:solidFill>
                <a:latin typeface="Times New Roman" pitchFamily="18" charset="0"/>
                <a:ea typeface="Times New Roman"/>
                <a:cs typeface="Times New Roman" pitchFamily="18" charset="0"/>
              </a:rPr>
              <a:t>Портин, </a:t>
            </a:r>
            <a:r>
              <a:rPr lang="ru-RU" sz="1200" b="1" dirty="0" smtClean="0">
                <a:solidFill>
                  <a:srgbClr val="000000"/>
                </a:solidFill>
                <a:latin typeface="Times New Roman" pitchFamily="18" charset="0"/>
                <a:ea typeface="Times New Roman"/>
                <a:cs typeface="Times New Roman" pitchFamily="18" charset="0"/>
              </a:rPr>
              <a:t>Анья. </a:t>
            </a:r>
            <a:r>
              <a:rPr lang="ru-RU" sz="1200" b="1" dirty="0">
                <a:solidFill>
                  <a:srgbClr val="000000"/>
                </a:solidFill>
                <a:latin typeface="Times New Roman" pitchFamily="18" charset="0"/>
                <a:ea typeface="Times New Roman"/>
                <a:cs typeface="Times New Roman" pitchFamily="18" charset="0"/>
              </a:rPr>
              <a:t>Радио Попова / Анья Портин ; иллюстрации </a:t>
            </a:r>
            <a:r>
              <a:rPr lang="ru-RU" sz="1200" b="1" dirty="0" err="1">
                <a:solidFill>
                  <a:srgbClr val="000000"/>
                </a:solidFill>
                <a:latin typeface="Times New Roman" pitchFamily="18" charset="0"/>
                <a:ea typeface="Times New Roman"/>
                <a:cs typeface="Times New Roman" pitchFamily="18" charset="0"/>
              </a:rPr>
              <a:t>Миилы</a:t>
            </a:r>
            <a:r>
              <a:rPr lang="ru-RU" sz="1200" b="1" dirty="0">
                <a:solidFill>
                  <a:srgbClr val="000000"/>
                </a:solidFill>
                <a:latin typeface="Times New Roman" pitchFamily="18" charset="0"/>
                <a:ea typeface="Times New Roman"/>
                <a:cs typeface="Times New Roman" pitchFamily="18" charset="0"/>
              </a:rPr>
              <a:t> </a:t>
            </a:r>
            <a:r>
              <a:rPr lang="ru-RU" sz="1200" b="1" dirty="0" err="1">
                <a:solidFill>
                  <a:srgbClr val="000000"/>
                </a:solidFill>
                <a:latin typeface="Times New Roman" pitchFamily="18" charset="0"/>
                <a:ea typeface="Times New Roman"/>
                <a:cs typeface="Times New Roman" pitchFamily="18" charset="0"/>
              </a:rPr>
              <a:t>Вестин</a:t>
            </a:r>
            <a:r>
              <a:rPr lang="ru-RU" sz="1200" b="1" dirty="0">
                <a:solidFill>
                  <a:srgbClr val="000000"/>
                </a:solidFill>
                <a:latin typeface="Times New Roman" pitchFamily="18" charset="0"/>
                <a:ea typeface="Times New Roman"/>
                <a:cs typeface="Times New Roman" pitchFamily="18" charset="0"/>
              </a:rPr>
              <a:t> </a:t>
            </a:r>
            <a:r>
              <a:rPr lang="ru-RU" sz="1200" dirty="0">
                <a:solidFill>
                  <a:srgbClr val="000000"/>
                </a:solidFill>
                <a:latin typeface="Times New Roman" pitchFamily="18" charset="0"/>
                <a:ea typeface="Times New Roman"/>
                <a:cs typeface="Times New Roman" pitchFamily="18" charset="0"/>
              </a:rPr>
              <a:t>; перевела с финского Евгения </a:t>
            </a:r>
            <a:r>
              <a:rPr lang="ru-RU" sz="1200" dirty="0" err="1">
                <a:solidFill>
                  <a:srgbClr val="000000"/>
                </a:solidFill>
                <a:latin typeface="Times New Roman" pitchFamily="18" charset="0"/>
                <a:ea typeface="Times New Roman"/>
                <a:cs typeface="Times New Roman" pitchFamily="18" charset="0"/>
              </a:rPr>
              <a:t>Тиновицкая</a:t>
            </a:r>
            <a:r>
              <a:rPr lang="ru-RU" sz="1200" dirty="0">
                <a:solidFill>
                  <a:srgbClr val="000000"/>
                </a:solidFill>
                <a:latin typeface="Times New Roman" pitchFamily="18" charset="0"/>
                <a:ea typeface="Times New Roman"/>
                <a:cs typeface="Times New Roman" pitchFamily="18" charset="0"/>
              </a:rPr>
              <a:t> ; стихотворный перевод Марины Бородицкой. — Москва : Самокат, 2023. — 286 с.: ил. — (Лучшая новая книжка).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среднего школьного возраста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u="sng" dirty="0">
                <a:solidFill>
                  <a:srgbClr val="78A008"/>
                </a:solidFill>
                <a:latin typeface="Times New Roman" pitchFamily="18" charset="0"/>
                <a:ea typeface="Times New Roman"/>
                <a:cs typeface="Times New Roman" pitchFamily="18" charset="0"/>
                <a:hlinkClick r:id="rId8"/>
              </a:rPr>
              <a:t>Подробнее о книге на сайте «Библиогид»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7. </a:t>
            </a:r>
            <a:r>
              <a:rPr lang="ru-RU" sz="1200" b="1" dirty="0" err="1">
                <a:solidFill>
                  <a:srgbClr val="000000"/>
                </a:solidFill>
                <a:latin typeface="Times New Roman" pitchFamily="18" charset="0"/>
                <a:ea typeface="Times New Roman"/>
                <a:cs typeface="Times New Roman" pitchFamily="18" charset="0"/>
              </a:rPr>
              <a:t>Схап</a:t>
            </a:r>
            <a:r>
              <a:rPr lang="ru-RU" sz="1200" b="1" dirty="0">
                <a:solidFill>
                  <a:srgbClr val="000000"/>
                </a:solidFill>
                <a:latin typeface="Times New Roman" pitchFamily="18" charset="0"/>
                <a:ea typeface="Times New Roman"/>
                <a:cs typeface="Times New Roman" pitchFamily="18" charset="0"/>
              </a:rPr>
              <a:t>, </a:t>
            </a:r>
            <a:r>
              <a:rPr lang="ru-RU" sz="1200" b="1" dirty="0" smtClean="0">
                <a:solidFill>
                  <a:srgbClr val="000000"/>
                </a:solidFill>
                <a:latin typeface="Times New Roman" pitchFamily="18" charset="0"/>
                <a:ea typeface="Times New Roman"/>
                <a:cs typeface="Times New Roman" pitchFamily="18" charset="0"/>
              </a:rPr>
              <a:t>Аннет. </a:t>
            </a:r>
            <a:r>
              <a:rPr lang="ru-RU" sz="1200" b="1" dirty="0">
                <a:solidFill>
                  <a:srgbClr val="000000"/>
                </a:solidFill>
                <a:latin typeface="Times New Roman" pitchFamily="18" charset="0"/>
                <a:ea typeface="Times New Roman"/>
                <a:cs typeface="Times New Roman" pitchFamily="18" charset="0"/>
              </a:rPr>
              <a:t>Девочки. Семь сказок / Аннет </a:t>
            </a:r>
            <a:r>
              <a:rPr lang="ru-RU" sz="1200" b="1" dirty="0" err="1">
                <a:solidFill>
                  <a:srgbClr val="000000"/>
                </a:solidFill>
                <a:latin typeface="Times New Roman" pitchFamily="18" charset="0"/>
                <a:ea typeface="Times New Roman"/>
                <a:cs typeface="Times New Roman" pitchFamily="18" charset="0"/>
              </a:rPr>
              <a:t>Схап</a:t>
            </a:r>
            <a:r>
              <a:rPr lang="ru-RU" sz="1200" dirty="0">
                <a:solidFill>
                  <a:srgbClr val="000000"/>
                </a:solidFill>
                <a:latin typeface="Times New Roman" pitchFamily="18" charset="0"/>
                <a:ea typeface="Times New Roman"/>
                <a:cs typeface="Times New Roman" pitchFamily="18" charset="0"/>
              </a:rPr>
              <a:t> ; перевод с нидерландского Ирины Лейченко. — Москва : Самокат, 2023. — 224 с.</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старшего школьного возраста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u="sng" dirty="0">
                <a:solidFill>
                  <a:srgbClr val="78A008"/>
                </a:solidFill>
                <a:latin typeface="Times New Roman" pitchFamily="18" charset="0"/>
                <a:ea typeface="Times New Roman"/>
                <a:cs typeface="Times New Roman" pitchFamily="18" charset="0"/>
                <a:hlinkClick r:id="rId9"/>
              </a:rPr>
              <a:t>Подробнее о книге в обзоре «</a:t>
            </a:r>
            <a:r>
              <a:rPr lang="ru-RU" sz="1200" u="sng" dirty="0" err="1">
                <a:solidFill>
                  <a:srgbClr val="78A008"/>
                </a:solidFill>
                <a:latin typeface="Times New Roman" pitchFamily="18" charset="0"/>
                <a:ea typeface="Times New Roman"/>
                <a:cs typeface="Times New Roman" pitchFamily="18" charset="0"/>
                <a:hlinkClick r:id="rId9"/>
              </a:rPr>
              <a:t>Библиогида</a:t>
            </a:r>
            <a:r>
              <a:rPr lang="ru-RU" sz="1200" u="sng" dirty="0">
                <a:solidFill>
                  <a:srgbClr val="78A008"/>
                </a:solidFill>
                <a:latin typeface="Times New Roman" pitchFamily="18" charset="0"/>
                <a:ea typeface="Times New Roman"/>
                <a:cs typeface="Times New Roman" pitchFamily="18" charset="0"/>
                <a:hlinkClick r:id="rId9"/>
              </a:rPr>
              <a:t>» →</a:t>
            </a:r>
            <a:endParaRPr lang="ru-RU" sz="1200" dirty="0">
              <a:latin typeface="Times New Roman" pitchFamily="18" charset="0"/>
              <a:ea typeface="Calibri"/>
              <a:cs typeface="Times New Roman" pitchFamily="18" charset="0"/>
            </a:endParaRPr>
          </a:p>
          <a:p>
            <a:pPr>
              <a:lnSpc>
                <a:spcPct val="115000"/>
              </a:lnSpc>
              <a:spcAft>
                <a:spcPts val="0"/>
              </a:spcAft>
            </a:pPr>
            <a:r>
              <a:rPr lang="ru-RU" sz="1200" dirty="0">
                <a:solidFill>
                  <a:srgbClr val="000000"/>
                </a:solidFill>
                <a:latin typeface="Times New Roman" pitchFamily="18" charset="0"/>
                <a:ea typeface="Times New Roman"/>
                <a:cs typeface="Times New Roman" pitchFamily="18" charset="0"/>
              </a:rPr>
              <a:t>8. </a:t>
            </a:r>
            <a:r>
              <a:rPr lang="ru-RU" sz="1200" b="1" dirty="0" err="1">
                <a:solidFill>
                  <a:srgbClr val="000000"/>
                </a:solidFill>
                <a:latin typeface="Times New Roman" pitchFamily="18" charset="0"/>
                <a:ea typeface="Times New Roman"/>
                <a:cs typeface="Times New Roman" pitchFamily="18" charset="0"/>
              </a:rPr>
              <a:t>Хоф</a:t>
            </a:r>
            <a:r>
              <a:rPr lang="ru-RU" sz="1200" b="1" dirty="0">
                <a:solidFill>
                  <a:srgbClr val="000000"/>
                </a:solidFill>
                <a:latin typeface="Times New Roman" pitchFamily="18" charset="0"/>
                <a:ea typeface="Times New Roman"/>
                <a:cs typeface="Times New Roman" pitchFamily="18" charset="0"/>
              </a:rPr>
              <a:t>, </a:t>
            </a:r>
            <a:r>
              <a:rPr lang="ru-RU" sz="1200" b="1" dirty="0" smtClean="0">
                <a:solidFill>
                  <a:srgbClr val="000000"/>
                </a:solidFill>
                <a:latin typeface="Times New Roman" pitchFamily="18" charset="0"/>
                <a:ea typeface="Times New Roman"/>
                <a:cs typeface="Times New Roman" pitchFamily="18" charset="0"/>
              </a:rPr>
              <a:t>Марьолейн. </a:t>
            </a:r>
            <a:r>
              <a:rPr lang="ru-RU" sz="1200" b="1" dirty="0">
                <a:solidFill>
                  <a:srgbClr val="000000"/>
                </a:solidFill>
                <a:latin typeface="Times New Roman" pitchFamily="18" charset="0"/>
                <a:ea typeface="Times New Roman"/>
                <a:cs typeface="Times New Roman" pitchFamily="18" charset="0"/>
              </a:rPr>
              <a:t>Ложечник / Марьолейн </a:t>
            </a:r>
            <a:r>
              <a:rPr lang="ru-RU" sz="1200" b="1" dirty="0" err="1">
                <a:solidFill>
                  <a:srgbClr val="000000"/>
                </a:solidFill>
                <a:latin typeface="Times New Roman" pitchFamily="18" charset="0"/>
                <a:ea typeface="Times New Roman"/>
                <a:cs typeface="Times New Roman" pitchFamily="18" charset="0"/>
              </a:rPr>
              <a:t>Хоф</a:t>
            </a:r>
            <a:r>
              <a:rPr lang="ru-RU" sz="1200" b="1" dirty="0">
                <a:solidFill>
                  <a:srgbClr val="000000"/>
                </a:solidFill>
                <a:latin typeface="Times New Roman" pitchFamily="18" charset="0"/>
                <a:ea typeface="Times New Roman"/>
                <a:cs typeface="Times New Roman" pitchFamily="18" charset="0"/>
              </a:rPr>
              <a:t> </a:t>
            </a:r>
            <a:r>
              <a:rPr lang="ru-RU" sz="1200" dirty="0">
                <a:solidFill>
                  <a:srgbClr val="000000"/>
                </a:solidFill>
                <a:latin typeface="Times New Roman" pitchFamily="18" charset="0"/>
                <a:ea typeface="Times New Roman"/>
                <a:cs typeface="Times New Roman" pitchFamily="18" charset="0"/>
              </a:rPr>
              <a:t>; перевод с нидерландского Екатерины </a:t>
            </a:r>
            <a:r>
              <a:rPr lang="ru-RU" sz="1200" dirty="0" err="1">
                <a:solidFill>
                  <a:srgbClr val="000000"/>
                </a:solidFill>
                <a:latin typeface="Times New Roman" pitchFamily="18" charset="0"/>
                <a:ea typeface="Times New Roman"/>
                <a:cs typeface="Times New Roman" pitchFamily="18" charset="0"/>
              </a:rPr>
              <a:t>Торицыной</a:t>
            </a:r>
            <a:r>
              <a:rPr lang="ru-RU" sz="1200" dirty="0">
                <a:solidFill>
                  <a:srgbClr val="000000"/>
                </a:solidFill>
                <a:latin typeface="Times New Roman" pitchFamily="18" charset="0"/>
                <a:ea typeface="Times New Roman"/>
                <a:cs typeface="Times New Roman" pitchFamily="18" charset="0"/>
              </a:rPr>
              <a:t>. — Москва : Самокат, 2023. — 347 [3] с. — (Лучшая новая книжка).</a:t>
            </a:r>
            <a:endParaRPr lang="ru-RU" sz="1200" dirty="0">
              <a:latin typeface="Times New Roman" pitchFamily="18" charset="0"/>
              <a:ea typeface="Calibri"/>
              <a:cs typeface="Times New Roman" pitchFamily="18" charset="0"/>
            </a:endParaRPr>
          </a:p>
          <a:p>
            <a:pPr>
              <a:lnSpc>
                <a:spcPct val="115000"/>
              </a:lnSpc>
              <a:spcAft>
                <a:spcPts val="0"/>
              </a:spcAft>
            </a:pPr>
            <a:r>
              <a:rPr lang="ru-RU" sz="1200" i="1" dirty="0">
                <a:solidFill>
                  <a:srgbClr val="000000"/>
                </a:solidFill>
                <a:latin typeface="Times New Roman" pitchFamily="18" charset="0"/>
                <a:ea typeface="Times New Roman"/>
                <a:cs typeface="Times New Roman" pitchFamily="18" charset="0"/>
              </a:rPr>
              <a:t>Для среднего школьного возраста </a:t>
            </a:r>
            <a:r>
              <a:rPr lang="ru-RU" sz="1200" u="sng" dirty="0">
                <a:solidFill>
                  <a:srgbClr val="78A008"/>
                </a:solidFill>
                <a:latin typeface="Times New Roman" pitchFamily="18" charset="0"/>
                <a:ea typeface="Times New Roman"/>
                <a:cs typeface="Times New Roman" pitchFamily="18" charset="0"/>
              </a:rPr>
              <a:t>Подробнее о книге на сайте «Библиогид»</a:t>
            </a:r>
            <a:endParaRPr lang="ru-RU" sz="1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808009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440" y="-99392"/>
            <a:ext cx="9361040" cy="1143000"/>
          </a:xfrm>
        </p:spPr>
        <p:txBody>
          <a:bodyPr>
            <a:noAutofit/>
          </a:bodyPr>
          <a:lstStyle/>
          <a:p>
            <a:r>
              <a:rPr lang="ru-RU" sz="2500" b="1" dirty="0" smtClean="0">
                <a:solidFill>
                  <a:schemeClr val="accent6">
                    <a:lumMod val="50000"/>
                  </a:schemeClr>
                </a:solidFill>
                <a:latin typeface="Comic Sans MS" pitchFamily="66" charset="0"/>
              </a:rPr>
              <a:t>Елена Долговесова </a:t>
            </a:r>
            <a:br>
              <a:rPr lang="ru-RU" sz="2500" b="1" dirty="0" smtClean="0">
                <a:solidFill>
                  <a:schemeClr val="accent6">
                    <a:lumMod val="50000"/>
                  </a:schemeClr>
                </a:solidFill>
                <a:latin typeface="Comic Sans MS" pitchFamily="66" charset="0"/>
              </a:rPr>
            </a:br>
            <a:r>
              <a:rPr lang="ru-RU" sz="2500" b="1" dirty="0" smtClean="0">
                <a:solidFill>
                  <a:schemeClr val="accent6">
                    <a:lumMod val="50000"/>
                  </a:schemeClr>
                </a:solidFill>
                <a:latin typeface="Comic Sans MS" pitchFamily="66" charset="0"/>
              </a:rPr>
              <a:t>«Самая большая и древняя картинная галерея в мире»</a:t>
            </a:r>
            <a:endParaRPr lang="ru-RU" sz="2500" b="1" dirty="0">
              <a:solidFill>
                <a:schemeClr val="accent6">
                  <a:lumMod val="50000"/>
                </a:schemeClr>
              </a:solidFill>
              <a:latin typeface="Comic Sans MS"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52" y="1502331"/>
            <a:ext cx="3326509" cy="3733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60" t="9852" r="9530" b="9555"/>
          <a:stretch/>
        </p:blipFill>
        <p:spPr bwMode="auto">
          <a:xfrm>
            <a:off x="4637950" y="1386527"/>
            <a:ext cx="3462442" cy="19827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843894"/>
            <a:ext cx="1739262" cy="18859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3566" y="4863933"/>
            <a:ext cx="1739982" cy="18867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80586" y="887309"/>
            <a:ext cx="7776864" cy="646331"/>
          </a:xfrm>
          <a:prstGeom prst="rect">
            <a:avLst/>
          </a:prstGeom>
        </p:spPr>
        <p:txBody>
          <a:bodyPr wrap="square">
            <a:spAutoFit/>
          </a:bodyPr>
          <a:lstStyle/>
          <a:p>
            <a:pPr algn="ctr"/>
            <a:r>
              <a:rPr lang="ru-RU" dirty="0" smtClean="0">
                <a:latin typeface="Times New Roman" pitchFamily="18" charset="0"/>
                <a:cs typeface="Times New Roman" pitchFamily="18" charset="0"/>
              </a:rPr>
              <a:t>Листаем книгу </a:t>
            </a:r>
            <a:r>
              <a:rPr lang="en-US" dirty="0" smtClean="0">
                <a:hlinkClick r:id="rId6"/>
              </a:rPr>
              <a:t>https</a:t>
            </a:r>
            <a:r>
              <a:rPr lang="en-US" dirty="0">
                <a:hlinkClick r:id="rId6"/>
              </a:rPr>
              <a:t>://</a:t>
            </a:r>
            <a:r>
              <a:rPr lang="en-US" dirty="0" smtClean="0">
                <a:hlinkClick r:id="rId6"/>
              </a:rPr>
              <a:t>yandex.ru/video/preview/11273941181119566599</a:t>
            </a:r>
            <a:endParaRPr lang="ru-RU" dirty="0" smtClean="0"/>
          </a:p>
          <a:p>
            <a:endParaRPr lang="ru-RU" dirty="0"/>
          </a:p>
        </p:txBody>
      </p:sp>
      <p:sp>
        <p:nvSpPr>
          <p:cNvPr id="5" name="Прямоугольник 4"/>
          <p:cNvSpPr/>
          <p:nvPr/>
        </p:nvSpPr>
        <p:spPr>
          <a:xfrm>
            <a:off x="158734" y="5467535"/>
            <a:ext cx="3643145" cy="1015663"/>
          </a:xfrm>
          <a:prstGeom prst="rect">
            <a:avLst/>
          </a:prstGeom>
        </p:spPr>
        <p:txBody>
          <a:bodyPr wrap="square">
            <a:spAutoFit/>
          </a:bodyPr>
          <a:lstStyle/>
          <a:p>
            <a:r>
              <a:rPr lang="ru-RU" sz="1200" b="1" dirty="0">
                <a:latin typeface="Times New Roman" pitchFamily="18" charset="0"/>
                <a:cs typeface="Times New Roman" pitchFamily="18" charset="0"/>
              </a:rPr>
              <a:t>Долговесова, Елена. </a:t>
            </a:r>
          </a:p>
          <a:p>
            <a:r>
              <a:rPr lang="ru-RU" sz="1200" b="1" dirty="0">
                <a:latin typeface="Times New Roman" pitchFamily="18" charset="0"/>
                <a:cs typeface="Times New Roman" pitchFamily="18" charset="0"/>
              </a:rPr>
              <a:t>Самая большая и древняя картинная галерея в мире </a:t>
            </a:r>
            <a:r>
              <a:rPr lang="ru-RU" sz="1200" dirty="0">
                <a:latin typeface="Times New Roman" pitchFamily="18" charset="0"/>
                <a:cs typeface="Times New Roman" pitchFamily="18" charset="0"/>
              </a:rPr>
              <a:t>/ Елена Долговесова ; иллюстрации Виктории Стеблевой. - Москва : Абраказябра, 2022. - 80 с. : цв. ил</a:t>
            </a:r>
            <a:r>
              <a:rPr lang="ru-RU" sz="1200" dirty="0" smtClean="0">
                <a:latin typeface="Times New Roman" pitchFamily="18" charset="0"/>
                <a:cs typeface="Times New Roman" pitchFamily="18" charset="0"/>
              </a:rPr>
              <a:t>.- Текст: непосредственный. </a:t>
            </a:r>
            <a:endParaRPr lang="ru-RU" sz="1200" dirty="0">
              <a:latin typeface="Times New Roman" pitchFamily="18" charset="0"/>
              <a:cs typeface="Times New Roman" pitchFamily="18" charset="0"/>
            </a:endParaRPr>
          </a:p>
        </p:txBody>
      </p:sp>
      <p:sp>
        <p:nvSpPr>
          <p:cNvPr id="6" name="TextBox 5"/>
          <p:cNvSpPr txBox="1"/>
          <p:nvPr/>
        </p:nvSpPr>
        <p:spPr>
          <a:xfrm>
            <a:off x="3203848" y="6298532"/>
            <a:ext cx="70703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12+</a:t>
            </a:r>
            <a:endParaRPr lang="ru-RU" b="1" dirty="0">
              <a:latin typeface="Times New Roman" pitchFamily="18" charset="0"/>
              <a:cs typeface="Times New Roman" pitchFamily="18" charset="0"/>
            </a:endParaRPr>
          </a:p>
        </p:txBody>
      </p:sp>
      <p:sp>
        <p:nvSpPr>
          <p:cNvPr id="7" name="TextBox 6"/>
          <p:cNvSpPr txBox="1"/>
          <p:nvPr/>
        </p:nvSpPr>
        <p:spPr>
          <a:xfrm>
            <a:off x="3995936" y="3501008"/>
            <a:ext cx="4915644" cy="1200329"/>
          </a:xfrm>
          <a:prstGeom prst="rect">
            <a:avLst/>
          </a:prstGeom>
          <a:noFill/>
        </p:spPr>
        <p:txBody>
          <a:bodyPr wrap="square" rtlCol="0">
            <a:spAutoFit/>
          </a:bodyPr>
          <a:lstStyle/>
          <a:p>
            <a:pPr algn="just"/>
            <a:r>
              <a:rPr lang="ru-RU" sz="1200" dirty="0" smtClean="0">
                <a:latin typeface="Times New Roman" pitchFamily="18" charset="0"/>
                <a:cs typeface="Times New Roman" pitchFamily="18" charset="0"/>
              </a:rPr>
              <a:t>«Первооткрывателями древних рисунков чаще всего были случайные люди – следопыты, исследователи-любители, путешественники. Как правило они не уделяли своим находкам большого внимания. Местные жители тоже не понимали истинной ценности таких открытий. Лишь иногда путешественники срисовывали изображения, описывали их в дорожных дневниках и указывали местонахождение».</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2990793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520" y="49188"/>
            <a:ext cx="9299536" cy="1143000"/>
          </a:xfrm>
        </p:spPr>
        <p:txBody>
          <a:bodyPr>
            <a:normAutofit fontScale="90000"/>
          </a:bodyPr>
          <a:lstStyle/>
          <a:p>
            <a:r>
              <a:rPr lang="ru-RU" sz="2500" b="1" dirty="0" smtClean="0">
                <a:solidFill>
                  <a:srgbClr val="E56D09"/>
                </a:solidFill>
                <a:latin typeface="Comic Sans MS" pitchFamily="66" charset="0"/>
              </a:rPr>
              <a:t>Ирина Сироткина «Зачем люди танцуют»</a:t>
            </a:r>
            <a:br>
              <a:rPr lang="ru-RU" sz="2500" b="1" dirty="0" smtClean="0">
                <a:solidFill>
                  <a:srgbClr val="E56D09"/>
                </a:solidFill>
                <a:latin typeface="Comic Sans MS" pitchFamily="66" charset="0"/>
              </a:rPr>
            </a:br>
            <a:r>
              <a:rPr lang="ru-RU" sz="2000" dirty="0" smtClean="0">
                <a:latin typeface="Times New Roman" pitchFamily="18" charset="0"/>
                <a:cs typeface="Times New Roman" pitchFamily="18" charset="0"/>
              </a:rPr>
              <a:t>Листаем книгу </a:t>
            </a:r>
            <a:r>
              <a:rPr lang="en-US" sz="2000" dirty="0" smtClean="0">
                <a:solidFill>
                  <a:srgbClr val="E56D09"/>
                </a:solidFill>
                <a:latin typeface="Comic Sans MS" pitchFamily="66" charset="0"/>
                <a:hlinkClick r:id="rId2"/>
              </a:rPr>
              <a:t>https</a:t>
            </a:r>
            <a:r>
              <a:rPr lang="en-US" sz="2000" dirty="0">
                <a:solidFill>
                  <a:srgbClr val="E56D09"/>
                </a:solidFill>
                <a:latin typeface="Comic Sans MS" pitchFamily="66" charset="0"/>
                <a:hlinkClick r:id="rId2"/>
              </a:rPr>
              <a:t>://</a:t>
            </a:r>
            <a:r>
              <a:rPr lang="en-US" sz="2000" dirty="0" smtClean="0">
                <a:solidFill>
                  <a:srgbClr val="E56D09"/>
                </a:solidFill>
                <a:latin typeface="Comic Sans MS" pitchFamily="66" charset="0"/>
                <a:hlinkClick r:id="rId2"/>
              </a:rPr>
              <a:t>aplusabooks.ru/product/zachem-lyudi-tantsuyut-istoriya-tantsa-dlya-detej</a:t>
            </a:r>
            <a:r>
              <a:rPr lang="ru-RU" sz="2000" b="1" dirty="0" smtClean="0">
                <a:solidFill>
                  <a:srgbClr val="E56D09"/>
                </a:solidFill>
                <a:latin typeface="Comic Sans MS" pitchFamily="66" charset="0"/>
              </a:rPr>
              <a:t/>
            </a:r>
            <a:br>
              <a:rPr lang="ru-RU" sz="2000" b="1" dirty="0" smtClean="0">
                <a:solidFill>
                  <a:srgbClr val="E56D09"/>
                </a:solidFill>
                <a:latin typeface="Comic Sans MS" pitchFamily="66" charset="0"/>
              </a:rPr>
            </a:br>
            <a:endParaRPr lang="ru-RU" sz="2000" b="1" dirty="0">
              <a:solidFill>
                <a:srgbClr val="E56D09"/>
              </a:solidFill>
              <a:latin typeface="Comic Sans MS" pitchFamily="66"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958937"/>
            <a:ext cx="3024387" cy="41991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730084"/>
            <a:ext cx="2781055" cy="18922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50" y="2940755"/>
            <a:ext cx="3142406" cy="21380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27884" y="6405319"/>
            <a:ext cx="64807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6+</a:t>
            </a:r>
            <a:endParaRPr lang="ru-RU" b="1" dirty="0">
              <a:latin typeface="Times New Roman" pitchFamily="18" charset="0"/>
              <a:cs typeface="Times New Roman" pitchFamily="18" charset="0"/>
            </a:endParaRPr>
          </a:p>
        </p:txBody>
      </p:sp>
      <p:sp>
        <p:nvSpPr>
          <p:cNvPr id="5" name="Прямоугольник 4"/>
          <p:cNvSpPr/>
          <p:nvPr/>
        </p:nvSpPr>
        <p:spPr>
          <a:xfrm>
            <a:off x="306837" y="5305678"/>
            <a:ext cx="3545083" cy="1200329"/>
          </a:xfrm>
          <a:prstGeom prst="rect">
            <a:avLst/>
          </a:prstGeom>
        </p:spPr>
        <p:txBody>
          <a:bodyPr wrap="square">
            <a:spAutoFit/>
          </a:bodyPr>
          <a:lstStyle/>
          <a:p>
            <a:pPr algn="just"/>
            <a:r>
              <a:rPr lang="ru-RU" sz="1200" b="1" dirty="0">
                <a:latin typeface="Times New Roman" pitchFamily="18" charset="0"/>
                <a:cs typeface="Times New Roman" pitchFamily="18" charset="0"/>
              </a:rPr>
              <a:t>Сироткина, Ирина. </a:t>
            </a:r>
          </a:p>
          <a:p>
            <a:pPr algn="just"/>
            <a:r>
              <a:rPr lang="ru-RU" sz="1200" b="1" dirty="0">
                <a:latin typeface="Times New Roman" pitchFamily="18" charset="0"/>
                <a:cs typeface="Times New Roman" pitchFamily="18" charset="0"/>
              </a:rPr>
              <a:t>Зачем люди </a:t>
            </a:r>
            <a:r>
              <a:rPr lang="ru-RU" sz="1200" b="1" dirty="0" smtClean="0">
                <a:latin typeface="Times New Roman" pitchFamily="18" charset="0"/>
                <a:cs typeface="Times New Roman" pitchFamily="18" charset="0"/>
              </a:rPr>
              <a:t>танцуют: </a:t>
            </a:r>
            <a:r>
              <a:rPr lang="ru-RU" sz="1200" dirty="0">
                <a:latin typeface="Times New Roman" pitchFamily="18" charset="0"/>
                <a:cs typeface="Times New Roman" pitchFamily="18" charset="0"/>
              </a:rPr>
              <a:t>история танца для детей / Ирина </a:t>
            </a:r>
            <a:r>
              <a:rPr lang="ru-RU" sz="1200" dirty="0" smtClean="0">
                <a:latin typeface="Times New Roman" pitchFamily="18" charset="0"/>
                <a:cs typeface="Times New Roman" pitchFamily="18" charset="0"/>
              </a:rPr>
              <a:t>Сироткина; </a:t>
            </a:r>
            <a:r>
              <a:rPr lang="ru-RU" sz="1200" dirty="0">
                <a:latin typeface="Times New Roman" pitchFamily="18" charset="0"/>
                <a:cs typeface="Times New Roman" pitchFamily="18" charset="0"/>
              </a:rPr>
              <a:t>[художник] Мария Титова. - </a:t>
            </a:r>
            <a:r>
              <a:rPr lang="ru-RU" sz="1200" dirty="0" smtClean="0">
                <a:latin typeface="Times New Roman" pitchFamily="18" charset="0"/>
                <a:cs typeface="Times New Roman" pitchFamily="18" charset="0"/>
              </a:rPr>
              <a:t>Москва: </a:t>
            </a:r>
            <a:r>
              <a:rPr lang="ru-RU" sz="1200" dirty="0">
                <a:latin typeface="Times New Roman" pitchFamily="18" charset="0"/>
                <a:cs typeface="Times New Roman" pitchFamily="18" charset="0"/>
              </a:rPr>
              <a:t>Ад Маргинем Пресс : Ad Marginem </a:t>
            </a:r>
            <a:r>
              <a:rPr lang="ru-RU" sz="1200" dirty="0" smtClean="0">
                <a:latin typeface="Times New Roman" pitchFamily="18" charset="0"/>
                <a:cs typeface="Times New Roman" pitchFamily="18" charset="0"/>
              </a:rPr>
              <a:t>Press: </a:t>
            </a:r>
            <a:r>
              <a:rPr lang="ru-RU" sz="1200" dirty="0">
                <a:latin typeface="Times New Roman" pitchFamily="18" charset="0"/>
                <a:cs typeface="Times New Roman" pitchFamily="18" charset="0"/>
              </a:rPr>
              <a:t>ABCdesign, 2023. </a:t>
            </a:r>
            <a:r>
              <a:rPr lang="ru-RU" sz="1200" dirty="0" smtClean="0">
                <a:latin typeface="Times New Roman" pitchFamily="18" charset="0"/>
                <a:cs typeface="Times New Roman" pitchFamily="18" charset="0"/>
              </a:rPr>
              <a:t>– 78 с., ил.- (А+А</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Текст: непосредственный.</a:t>
            </a:r>
            <a:endParaRPr lang="ru-RU" sz="1200" dirty="0">
              <a:latin typeface="Times New Roman" pitchFamily="18" charset="0"/>
              <a:cs typeface="Times New Roman" pitchFamily="18" charset="0"/>
            </a:endParaRPr>
          </a:p>
        </p:txBody>
      </p:sp>
      <p:sp>
        <p:nvSpPr>
          <p:cNvPr id="6" name="TextBox 5"/>
          <p:cNvSpPr txBox="1"/>
          <p:nvPr/>
        </p:nvSpPr>
        <p:spPr>
          <a:xfrm>
            <a:off x="3527884" y="873277"/>
            <a:ext cx="2700300" cy="2123658"/>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«Люди танцевали с глубокой древности. На самых ранних дошедших до нас наскальных изображениях можно увидеть «пляшущих человечков». </a:t>
            </a:r>
          </a:p>
          <a:p>
            <a:pPr algn="ctr"/>
            <a:r>
              <a:rPr lang="ru-RU" sz="1200" dirty="0" smtClean="0">
                <a:latin typeface="Times New Roman" pitchFamily="18" charset="0"/>
                <a:cs typeface="Times New Roman" pitchFamily="18" charset="0"/>
              </a:rPr>
              <a:t>Учёные считают, что это люди, совершающие какой-то обряд. Некоторые древние ритуалы сохранились до  наших дней, например ворожба или камлание сибирского шамана-колдуна. </a:t>
            </a:r>
            <a:endParaRPr lang="ru-RU" sz="1200" dirty="0">
              <a:latin typeface="Times New Roman" pitchFamily="18" charset="0"/>
              <a:cs typeface="Times New Roman" pitchFamily="18" charset="0"/>
            </a:endParaRPr>
          </a:p>
        </p:txBody>
      </p:sp>
      <p:sp>
        <p:nvSpPr>
          <p:cNvPr id="7" name="TextBox 6"/>
          <p:cNvSpPr txBox="1"/>
          <p:nvPr/>
        </p:nvSpPr>
        <p:spPr>
          <a:xfrm>
            <a:off x="6804299" y="2600486"/>
            <a:ext cx="2130698" cy="2862322"/>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Шаман поёт, ударяет в бубен и ритмично двигается, часто описывая круг. Что шаман делает, когда танцует? Он общается с духами: его душа поднимается на небо, в верхний мир, и спускается под землю, в нижний мир. Хотя современный танцовщик не похож на шамана, во время танца от часто испытывает  особое </a:t>
            </a:r>
            <a:r>
              <a:rPr lang="ru-RU" sz="1200" dirty="0">
                <a:latin typeface="Times New Roman" pitchFamily="18" charset="0"/>
                <a:cs typeface="Times New Roman" pitchFamily="18" charset="0"/>
              </a:rPr>
              <a:t>чувство, </a:t>
            </a:r>
            <a:r>
              <a:rPr lang="ru-RU" sz="1200" dirty="0" smtClean="0">
                <a:latin typeface="Times New Roman" pitchFamily="18" charset="0"/>
                <a:cs typeface="Times New Roman" pitchFamily="18" charset="0"/>
              </a:rPr>
              <a:t>вдохновение</a:t>
            </a:r>
            <a:r>
              <a:rPr lang="ru-RU" sz="1200" dirty="0">
                <a:latin typeface="Times New Roman" pitchFamily="18" charset="0"/>
                <a:cs typeface="Times New Roman" pitchFamily="18" charset="0"/>
              </a:rPr>
              <a:t>, словно при встрече с чем-то </a:t>
            </a:r>
            <a:r>
              <a:rPr lang="ru-RU" sz="1200" dirty="0" smtClean="0">
                <a:latin typeface="Times New Roman" pitchFamily="18" charset="0"/>
                <a:cs typeface="Times New Roman" pitchFamily="18" charset="0"/>
              </a:rPr>
              <a:t>чудесным». </a:t>
            </a:r>
            <a:endParaRPr lang="ru-RU" sz="1200" dirty="0">
              <a:latin typeface="Times New Roman" pitchFamily="18" charset="0"/>
              <a:cs typeface="Times New Roman" pitchFamily="18" charset="0"/>
            </a:endParaRPr>
          </a:p>
        </p:txBody>
      </p:sp>
      <p:sp>
        <p:nvSpPr>
          <p:cNvPr id="9" name="TextBox 8"/>
          <p:cNvSpPr txBox="1"/>
          <p:nvPr/>
        </p:nvSpPr>
        <p:spPr>
          <a:xfrm>
            <a:off x="4198831" y="5118923"/>
            <a:ext cx="2477814" cy="1569660"/>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«У древних греков танцы тоже были своего рода обрядом. Они посвящались богам и героям и, как и у нас, были частью общественных праздников. Древнегреческая пляска </a:t>
            </a:r>
            <a:r>
              <a:rPr lang="ru-RU" sz="1200" b="1" i="1" dirty="0" smtClean="0">
                <a:latin typeface="Times New Roman" pitchFamily="18" charset="0"/>
                <a:cs typeface="Times New Roman" pitchFamily="18" charset="0"/>
              </a:rPr>
              <a:t>– хорея – </a:t>
            </a:r>
            <a:r>
              <a:rPr lang="ru-RU" sz="1200" dirty="0" smtClean="0">
                <a:latin typeface="Times New Roman" pitchFamily="18" charset="0"/>
                <a:cs typeface="Times New Roman" pitchFamily="18" charset="0"/>
              </a:rPr>
              <a:t>сочетала в себе музыку, танец и пение».</a:t>
            </a:r>
            <a:endParaRPr lang="ru-RU" sz="1200" dirty="0">
              <a:latin typeface="Times New Roman" pitchFamily="18" charset="0"/>
              <a:cs typeface="Times New Roman" pitchFamily="18" charset="0"/>
            </a:endParaRPr>
          </a:p>
        </p:txBody>
      </p:sp>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07" t="9931" r="14859" b="12117"/>
          <a:stretch/>
        </p:blipFill>
        <p:spPr bwMode="auto">
          <a:xfrm>
            <a:off x="6876256" y="5429848"/>
            <a:ext cx="2160240" cy="134480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922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169" y="-8894"/>
            <a:ext cx="8797213" cy="634082"/>
          </a:xfrm>
        </p:spPr>
        <p:txBody>
          <a:bodyPr>
            <a:noAutofit/>
          </a:bodyPr>
          <a:lstStyle/>
          <a:p>
            <a:r>
              <a:rPr lang="ru-RU" sz="2500" b="1" dirty="0" smtClean="0">
                <a:solidFill>
                  <a:schemeClr val="accent1"/>
                </a:solidFill>
                <a:latin typeface="Comic Sans MS" pitchFamily="66" charset="0"/>
              </a:rPr>
              <a:t>Мария Павликова «Книга про лыжи»</a:t>
            </a:r>
            <a:endParaRPr lang="ru-RU" sz="2500" b="1" dirty="0">
              <a:solidFill>
                <a:schemeClr val="accent1"/>
              </a:solidFill>
              <a:latin typeface="Comic Sans MS"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69" y="1052736"/>
            <a:ext cx="3421070" cy="44644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61169" y="5661247"/>
            <a:ext cx="3523446" cy="1015663"/>
          </a:xfrm>
          <a:prstGeom prst="rect">
            <a:avLst/>
          </a:prstGeom>
        </p:spPr>
        <p:txBody>
          <a:bodyPr wrap="square">
            <a:spAutoFit/>
          </a:bodyPr>
          <a:lstStyle/>
          <a:p>
            <a:r>
              <a:rPr lang="ru-RU" sz="1200" b="1" dirty="0">
                <a:latin typeface="Times New Roman" pitchFamily="18" charset="0"/>
                <a:cs typeface="Times New Roman" pitchFamily="18" charset="0"/>
              </a:rPr>
              <a:t>Павликова, </a:t>
            </a:r>
            <a:r>
              <a:rPr lang="ru-RU" sz="1200" b="1" dirty="0" smtClean="0">
                <a:latin typeface="Times New Roman" pitchFamily="18" charset="0"/>
                <a:cs typeface="Times New Roman" pitchFamily="18" charset="0"/>
              </a:rPr>
              <a:t>Мария</a:t>
            </a:r>
          </a:p>
          <a:p>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Книга про лыжи </a:t>
            </a:r>
            <a:r>
              <a:rPr lang="ru-RU" sz="1200" dirty="0">
                <a:latin typeface="Times New Roman" pitchFamily="18" charset="0"/>
                <a:cs typeface="Times New Roman" pitchFamily="18" charset="0"/>
              </a:rPr>
              <a:t>/ Мария </a:t>
            </a:r>
            <a:r>
              <a:rPr lang="ru-RU" sz="1200" dirty="0" smtClean="0">
                <a:latin typeface="Times New Roman" pitchFamily="18" charset="0"/>
                <a:cs typeface="Times New Roman" pitchFamily="18" charset="0"/>
              </a:rPr>
              <a:t>Павликова; </a:t>
            </a:r>
            <a:r>
              <a:rPr lang="ru-RU" sz="1200" dirty="0">
                <a:latin typeface="Times New Roman" pitchFamily="18" charset="0"/>
                <a:cs typeface="Times New Roman" pitchFamily="18" charset="0"/>
              </a:rPr>
              <a:t>иллюстрации автора. — </a:t>
            </a:r>
            <a:r>
              <a:rPr lang="ru-RU" sz="1200" dirty="0" smtClean="0">
                <a:latin typeface="Times New Roman" pitchFamily="18" charset="0"/>
                <a:cs typeface="Times New Roman" pitchFamily="18" charset="0"/>
              </a:rPr>
              <a:t>Москва: </a:t>
            </a:r>
            <a:r>
              <a:rPr lang="ru-RU" sz="1200" dirty="0">
                <a:latin typeface="Times New Roman" pitchFamily="18" charset="0"/>
                <a:cs typeface="Times New Roman" pitchFamily="18" charset="0"/>
              </a:rPr>
              <a:t>Пешком в историю, 2023. — 48 с</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ил. — (Книжка-картинка</a:t>
            </a:r>
            <a:r>
              <a:rPr lang="ru-RU" sz="1200" dirty="0" smtClean="0">
                <a:latin typeface="Times New Roman" pitchFamily="18" charset="0"/>
                <a:cs typeface="Times New Roman" pitchFamily="18" charset="0"/>
              </a:rPr>
              <a:t>).- Текст: непосредственный.</a:t>
            </a:r>
            <a:endParaRPr lang="ru-RU" sz="12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3" y="4769943"/>
            <a:ext cx="3168352" cy="20366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139" y="764704"/>
            <a:ext cx="3240126" cy="21111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3060316"/>
            <a:ext cx="3179931" cy="20431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97302" y="2890590"/>
            <a:ext cx="2198834" cy="2123658"/>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«Давным-давно, когда, возможно, и сами лыжи ещё не придумали, было слово «лызгать», означавшее «скользить по льду». От него и произошло слово «лыжи». В Тверской и Псковской областях России и в наши дни используют слово «лызнуть», что значит «улизнуть, убежать».</a:t>
            </a:r>
            <a:endParaRPr lang="ru-RU" sz="1200" dirty="0">
              <a:latin typeface="Times New Roman" pitchFamily="18" charset="0"/>
              <a:cs typeface="Times New Roman" pitchFamily="18" charset="0"/>
            </a:endParaRPr>
          </a:p>
        </p:txBody>
      </p:sp>
      <p:sp>
        <p:nvSpPr>
          <p:cNvPr id="6" name="TextBox 5"/>
          <p:cNvSpPr txBox="1"/>
          <p:nvPr/>
        </p:nvSpPr>
        <p:spPr>
          <a:xfrm>
            <a:off x="6933764" y="788537"/>
            <a:ext cx="2099810" cy="2308324"/>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«Оказывается, первыми лыжами были вовсе не лыжи, а СНЕГОСТУПЫ! Попробуй походить по глубокому снегу, это очень тяжело. Ещё в каменном веке древние люди придумали привязывать дощечки к ногам, а позже стали плести из веток снегоступы, напоминающие теннисные ракетки».</a:t>
            </a:r>
            <a:endParaRPr lang="ru-RU" sz="1200" dirty="0">
              <a:latin typeface="Times New Roman" pitchFamily="18" charset="0"/>
              <a:cs typeface="Times New Roman" pitchFamily="18" charset="0"/>
            </a:endParaRPr>
          </a:p>
        </p:txBody>
      </p:sp>
      <p:sp>
        <p:nvSpPr>
          <p:cNvPr id="7" name="TextBox 6"/>
          <p:cNvSpPr txBox="1"/>
          <p:nvPr/>
        </p:nvSpPr>
        <p:spPr>
          <a:xfrm>
            <a:off x="6950949" y="5136437"/>
            <a:ext cx="2117386" cy="1569660"/>
          </a:xfrm>
          <a:prstGeom prst="rect">
            <a:avLst/>
          </a:prstGeom>
          <a:noFill/>
        </p:spPr>
        <p:txBody>
          <a:bodyPr wrap="square" rtlCol="0">
            <a:spAutoFit/>
          </a:bodyPr>
          <a:lstStyle/>
          <a:p>
            <a:pPr algn="ctr"/>
            <a:r>
              <a:rPr lang="ru-RU" sz="1200" dirty="0" smtClean="0">
                <a:latin typeface="Times New Roman" pitchFamily="18" charset="0"/>
                <a:cs typeface="Times New Roman" pitchFamily="18" charset="0"/>
              </a:rPr>
              <a:t>«Первые лыжи – охотничьи лыжи. Сначала на лыжах стали кататься охотники. Случилось это больше 4000 лет назад. Со временем лыжи сильно изменились. Но охотничьи лыжи и сегодня похожи на древние».</a:t>
            </a:r>
            <a:endParaRPr lang="ru-RU" sz="1200" dirty="0">
              <a:latin typeface="Times New Roman" pitchFamily="18" charset="0"/>
              <a:cs typeface="Times New Roman" pitchFamily="18" charset="0"/>
            </a:endParaRPr>
          </a:p>
        </p:txBody>
      </p:sp>
      <p:sp>
        <p:nvSpPr>
          <p:cNvPr id="3" name="Прямоугольник 2"/>
          <p:cNvSpPr/>
          <p:nvPr/>
        </p:nvSpPr>
        <p:spPr>
          <a:xfrm>
            <a:off x="161168" y="465371"/>
            <a:ext cx="8803319" cy="646331"/>
          </a:xfrm>
          <a:prstGeom prst="rect">
            <a:avLst/>
          </a:prstGeom>
        </p:spPr>
        <p:txBody>
          <a:bodyPr wrap="square">
            <a:spAutoFit/>
          </a:bodyPr>
          <a:lstStyle/>
          <a:p>
            <a:pPr algn="ctr"/>
            <a:r>
              <a:rPr lang="ru-RU" dirty="0" smtClean="0">
                <a:latin typeface="Times New Roman" pitchFamily="18" charset="0"/>
                <a:cs typeface="Times New Roman" pitchFamily="18" charset="0"/>
              </a:rPr>
              <a:t>Листаем книгу </a:t>
            </a:r>
            <a:r>
              <a:rPr lang="en-US" dirty="0" smtClean="0">
                <a:hlinkClick r:id="rId6"/>
              </a:rPr>
              <a:t>https</a:t>
            </a:r>
            <a:r>
              <a:rPr lang="en-US" dirty="0">
                <a:hlinkClick r:id="rId6"/>
              </a:rPr>
              <a:t>://</a:t>
            </a:r>
            <a:r>
              <a:rPr lang="en-US" dirty="0" smtClean="0">
                <a:hlinkClick r:id="rId6"/>
              </a:rPr>
              <a:t>yandex.ru/video/preview/15244701424584735201</a:t>
            </a:r>
            <a:endParaRPr lang="ru-RU" dirty="0" smtClean="0"/>
          </a:p>
          <a:p>
            <a:endParaRPr lang="ru-RU" dirty="0"/>
          </a:p>
        </p:txBody>
      </p:sp>
      <p:sp>
        <p:nvSpPr>
          <p:cNvPr id="8" name="TextBox 7"/>
          <p:cNvSpPr txBox="1"/>
          <p:nvPr/>
        </p:nvSpPr>
        <p:spPr>
          <a:xfrm>
            <a:off x="3258085" y="6309320"/>
            <a:ext cx="648307"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0+</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352536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a:bodyPr>
          <a:lstStyle/>
          <a:p>
            <a:r>
              <a:rPr lang="ru-RU" sz="3200" dirty="0" smtClean="0">
                <a:latin typeface="Times New Roman" pitchFamily="18" charset="0"/>
                <a:cs typeface="Times New Roman" pitchFamily="18" charset="0"/>
              </a:rPr>
              <a:t>Экспертный список по детской литературе РГДБ</a:t>
            </a:r>
            <a:endParaRPr lang="ru-RU" sz="3200" dirty="0">
              <a:latin typeface="Times New Roman" pitchFamily="18" charset="0"/>
              <a:cs typeface="Times New Roman" pitchFamily="18" charset="0"/>
            </a:endParaRPr>
          </a:p>
        </p:txBody>
      </p:sp>
      <p:sp>
        <p:nvSpPr>
          <p:cNvPr id="3" name="Объект 2"/>
          <p:cNvSpPr>
            <a:spLocks noGrp="1"/>
          </p:cNvSpPr>
          <p:nvPr>
            <p:ph idx="1"/>
          </p:nvPr>
        </p:nvSpPr>
        <p:spPr>
          <a:xfrm>
            <a:off x="467544" y="1268760"/>
            <a:ext cx="8229600" cy="4525963"/>
          </a:xfrm>
        </p:spPr>
        <p:txBody>
          <a:bodyPr>
            <a:noAutofit/>
          </a:bodyPr>
          <a:lstStyle/>
          <a:p>
            <a:pPr algn="ctr"/>
            <a:r>
              <a:rPr lang="ru-RU" sz="2400" dirty="0" smtClean="0">
                <a:latin typeface="Times New Roman" pitchFamily="18" charset="0"/>
                <a:cs typeface="Times New Roman" pitchFamily="18" charset="0"/>
              </a:rPr>
              <a:t>О </a:t>
            </a:r>
            <a:r>
              <a:rPr lang="ru-RU" sz="2400" dirty="0">
                <a:latin typeface="Times New Roman" pitchFamily="18" charset="0"/>
                <a:cs typeface="Times New Roman" pitchFamily="18" charset="0"/>
              </a:rPr>
              <a:t>создании Экспертного совета по детской литературе было объявлено 17 мая 2022 года на Всероссийском библиотечном конгрессе в Нижнем Новгороде. Учредители – Секция детских библиотек РБА и Ассоциация деятелей культуры, искусства и просвещения по приобщению детей к чтению </a:t>
            </a:r>
            <a:endParaRPr lang="ru-RU" sz="2400" dirty="0" smtClean="0">
              <a:latin typeface="Times New Roman" pitchFamily="18" charset="0"/>
              <a:cs typeface="Times New Roman" pitchFamily="18" charset="0"/>
            </a:endParaRPr>
          </a:p>
          <a:p>
            <a:pPr marL="0" indent="0" algn="ctr">
              <a:buNone/>
            </a:pPr>
            <a:r>
              <a:rPr lang="ru-RU" sz="2400" dirty="0" smtClean="0">
                <a:latin typeface="Times New Roman" pitchFamily="18" charset="0"/>
                <a:cs typeface="Times New Roman" pitchFamily="18" charset="0"/>
              </a:rPr>
              <a:t>«</a:t>
            </a:r>
            <a:r>
              <a:rPr lang="ru-RU" sz="2400" dirty="0">
                <a:latin typeface="Times New Roman" pitchFamily="18" charset="0"/>
                <a:cs typeface="Times New Roman" pitchFamily="18" charset="0"/>
              </a:rPr>
              <a:t>Растим читателя</a:t>
            </a:r>
            <a:r>
              <a:rPr lang="ru-RU" sz="2400" dirty="0" smtClean="0">
                <a:latin typeface="Times New Roman" pitchFamily="18" charset="0"/>
                <a:cs typeface="Times New Roman" pitchFamily="18" charset="0"/>
              </a:rPr>
              <a:t>».</a:t>
            </a:r>
          </a:p>
          <a:p>
            <a:pPr marL="0" indent="0" algn="ctr">
              <a:buNone/>
            </a:pPr>
            <a:endParaRPr lang="ru-RU" sz="2400" dirty="0" smtClean="0">
              <a:latin typeface="Times New Roman" pitchFamily="18" charset="0"/>
              <a:cs typeface="Times New Roman" pitchFamily="18" charset="0"/>
            </a:endParaRPr>
          </a:p>
          <a:p>
            <a:pPr algn="ctr"/>
            <a:r>
              <a:rPr lang="ru-RU" sz="2400" dirty="0" smtClean="0">
                <a:latin typeface="Times New Roman" pitchFamily="18" charset="0"/>
                <a:cs typeface="Times New Roman" pitchFamily="18" charset="0"/>
              </a:rPr>
              <a:t>В </a:t>
            </a:r>
            <a:r>
              <a:rPr lang="ru-RU" sz="2400" dirty="0">
                <a:latin typeface="Times New Roman" pitchFamily="18" charset="0"/>
                <a:cs typeface="Times New Roman" pitchFamily="18" charset="0"/>
              </a:rPr>
              <a:t>состав Экспертного совета вошли ведущие специалисты по детской литературе и чтению, представители образовательных организаций и библиотечного сообщества, литературоведы, литературные критики и обозреватели детской и юношеской литературы.</a:t>
            </a:r>
          </a:p>
          <a:p>
            <a:endParaRPr lang="ru-RU" sz="2400" dirty="0">
              <a:latin typeface="Times New Roman" pitchFamily="18" charset="0"/>
              <a:cs typeface="Times New Roman" pitchFamily="18" charset="0"/>
            </a:endParaRPr>
          </a:p>
          <a:p>
            <a:endParaRPr lang="ru-RU" sz="2400" dirty="0"/>
          </a:p>
        </p:txBody>
      </p:sp>
    </p:spTree>
    <p:extLst>
      <p:ext uri="{BB962C8B-B14F-4D97-AF65-F5344CB8AC3E}">
        <p14:creationId xmlns:p14="http://schemas.microsoft.com/office/powerpoint/2010/main" val="370426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1143000"/>
          </a:xfrm>
        </p:spPr>
        <p:txBody>
          <a:bodyPr>
            <a:normAutofit fontScale="90000"/>
          </a:bodyPr>
          <a:lstStyle/>
          <a:p>
            <a:r>
              <a:rPr lang="ru-RU" sz="2500" b="1" dirty="0" smtClean="0">
                <a:solidFill>
                  <a:schemeClr val="accent1">
                    <a:lumMod val="75000"/>
                  </a:schemeClr>
                </a:solidFill>
                <a:latin typeface="Comic Sans MS" pitchFamily="66" charset="0"/>
              </a:rPr>
              <a:t>Владимир Фомин, Виктория Попова </a:t>
            </a:r>
            <a:br>
              <a:rPr lang="ru-RU" sz="2500" b="1" dirty="0" smtClean="0">
                <a:solidFill>
                  <a:schemeClr val="accent1">
                    <a:lumMod val="75000"/>
                  </a:schemeClr>
                </a:solidFill>
                <a:latin typeface="Comic Sans MS" pitchFamily="66" charset="0"/>
              </a:rPr>
            </a:br>
            <a:r>
              <a:rPr lang="ru-RU" sz="2500" b="1" dirty="0" smtClean="0">
                <a:solidFill>
                  <a:schemeClr val="accent1">
                    <a:lumMod val="75000"/>
                  </a:schemeClr>
                </a:solidFill>
                <a:latin typeface="Comic Sans MS" pitchFamily="66" charset="0"/>
              </a:rPr>
              <a:t>«История велосипеда. Быстрые ноги»</a:t>
            </a:r>
            <a:br>
              <a:rPr lang="ru-RU" sz="2500" b="1" dirty="0" smtClean="0">
                <a:solidFill>
                  <a:schemeClr val="accent1">
                    <a:lumMod val="75000"/>
                  </a:schemeClr>
                </a:solidFill>
                <a:latin typeface="Comic Sans MS" pitchFamily="66" charset="0"/>
              </a:rPr>
            </a:br>
            <a:r>
              <a:rPr lang="ru-RU" sz="2000" dirty="0" smtClean="0">
                <a:latin typeface="Times New Roman" pitchFamily="18" charset="0"/>
                <a:cs typeface="Times New Roman" pitchFamily="18" charset="0"/>
              </a:rPr>
              <a:t>Видео</a:t>
            </a:r>
            <a:r>
              <a:rPr lang="ru-RU" sz="2000" b="1" dirty="0" smtClean="0">
                <a:solidFill>
                  <a:schemeClr val="accent1">
                    <a:lumMod val="75000"/>
                  </a:schemeClr>
                </a:solidFill>
                <a:latin typeface="Comic Sans MS" pitchFamily="66" charset="0"/>
              </a:rPr>
              <a:t> </a:t>
            </a:r>
            <a:r>
              <a:rPr lang="en-US" sz="2000" dirty="0" smtClean="0">
                <a:solidFill>
                  <a:schemeClr val="accent1">
                    <a:lumMod val="75000"/>
                  </a:schemeClr>
                </a:solidFill>
                <a:latin typeface="Comic Sans MS" pitchFamily="66" charset="0"/>
                <a:hlinkClick r:id="rId2"/>
              </a:rPr>
              <a:t>https</a:t>
            </a:r>
            <a:r>
              <a:rPr lang="en-US" sz="2000" dirty="0">
                <a:solidFill>
                  <a:schemeClr val="accent1">
                    <a:lumMod val="75000"/>
                  </a:schemeClr>
                </a:solidFill>
                <a:latin typeface="Comic Sans MS" pitchFamily="66" charset="0"/>
                <a:hlinkClick r:id="rId2"/>
              </a:rPr>
              <a:t>://albuscorvus.ru/product/istoriya-velosipeda-bystrye-nogi</a:t>
            </a:r>
            <a:r>
              <a:rPr lang="en-US" sz="2000" dirty="0" smtClean="0">
                <a:solidFill>
                  <a:schemeClr val="accent1">
                    <a:lumMod val="75000"/>
                  </a:schemeClr>
                </a:solidFill>
                <a:latin typeface="Comic Sans MS" pitchFamily="66" charset="0"/>
                <a:hlinkClick r:id="rId2"/>
              </a:rPr>
              <a:t>/</a:t>
            </a:r>
            <a:r>
              <a:rPr lang="ru-RU" sz="2000" dirty="0" smtClean="0">
                <a:solidFill>
                  <a:schemeClr val="accent1">
                    <a:lumMod val="75000"/>
                  </a:schemeClr>
                </a:solidFill>
                <a:latin typeface="Comic Sans MS" pitchFamily="66" charset="0"/>
                <a:hlinkClick r:id="rId2"/>
              </a:rPr>
              <a:t/>
            </a:r>
            <a:br>
              <a:rPr lang="ru-RU" sz="2000" dirty="0" smtClean="0">
                <a:solidFill>
                  <a:schemeClr val="accent1">
                    <a:lumMod val="75000"/>
                  </a:schemeClr>
                </a:solidFill>
                <a:latin typeface="Comic Sans MS" pitchFamily="66" charset="0"/>
                <a:hlinkClick r:id="rId2"/>
              </a:rPr>
            </a:br>
            <a:r>
              <a:rPr lang="ru-RU" sz="2000" dirty="0" smtClean="0">
                <a:solidFill>
                  <a:schemeClr val="accent1">
                    <a:lumMod val="75000"/>
                  </a:schemeClr>
                </a:solidFill>
                <a:latin typeface="Comic Sans MS" pitchFamily="66" charset="0"/>
                <a:hlinkClick r:id="rId2"/>
              </a:rPr>
              <a:t/>
            </a:r>
            <a:br>
              <a:rPr lang="ru-RU" sz="2000" dirty="0" smtClean="0">
                <a:solidFill>
                  <a:schemeClr val="accent1">
                    <a:lumMod val="75000"/>
                  </a:schemeClr>
                </a:solidFill>
                <a:latin typeface="Comic Sans MS" pitchFamily="66" charset="0"/>
                <a:hlinkClick r:id="rId2"/>
              </a:rPr>
            </a:br>
            <a:endParaRPr lang="ru-RU" sz="2000" dirty="0">
              <a:solidFill>
                <a:schemeClr val="accent1">
                  <a:lumMod val="75000"/>
                </a:schemeClr>
              </a:solidFill>
              <a:latin typeface="Comic Sans MS"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99218"/>
            <a:ext cx="3237349" cy="28003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087598"/>
            <a:ext cx="4575384" cy="199803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991" y="4627466"/>
            <a:ext cx="5063310" cy="22099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9639" y="3916101"/>
            <a:ext cx="3600400" cy="1015663"/>
          </a:xfrm>
          <a:prstGeom prst="rect">
            <a:avLst/>
          </a:prstGeom>
          <a:noFill/>
        </p:spPr>
        <p:txBody>
          <a:bodyPr wrap="square" rtlCol="0">
            <a:spAutoFit/>
          </a:bodyPr>
          <a:lstStyle/>
          <a:p>
            <a:pPr algn="just"/>
            <a:r>
              <a:rPr lang="ru-RU" sz="1200" b="1" dirty="0" smtClean="0">
                <a:latin typeface="Times New Roman" pitchFamily="18" charset="0"/>
                <a:cs typeface="Times New Roman" pitchFamily="18" charset="0"/>
              </a:rPr>
              <a:t>Фомин, </a:t>
            </a:r>
            <a:r>
              <a:rPr lang="ru-RU" sz="1200" b="1" dirty="0">
                <a:latin typeface="Times New Roman" pitchFamily="18" charset="0"/>
                <a:cs typeface="Times New Roman" pitchFamily="18" charset="0"/>
              </a:rPr>
              <a:t>В</a:t>
            </a:r>
            <a:r>
              <a:rPr lang="ru-RU" sz="1200" b="1" dirty="0" smtClean="0">
                <a:latin typeface="Times New Roman" pitchFamily="18" charset="0"/>
                <a:cs typeface="Times New Roman" pitchFamily="18" charset="0"/>
              </a:rPr>
              <a:t>ладимир. </a:t>
            </a:r>
          </a:p>
          <a:p>
            <a:pPr algn="just"/>
            <a:r>
              <a:rPr lang="ru-RU" sz="1200" b="1" dirty="0" smtClean="0">
                <a:latin typeface="Times New Roman" pitchFamily="18" charset="0"/>
                <a:cs typeface="Times New Roman" pitchFamily="18" charset="0"/>
              </a:rPr>
              <a:t>История велосипеда. Быстрые ноги</a:t>
            </a:r>
            <a:r>
              <a:rPr lang="ru-RU" sz="1200" dirty="0" smtClean="0">
                <a:latin typeface="Times New Roman" pitchFamily="18" charset="0"/>
                <a:cs typeface="Times New Roman" pitchFamily="18" charset="0"/>
              </a:rPr>
              <a:t>/Владимир Фомин; иллюстрации Виктории Поповой.- Москва: Белая ворона, 2023.- 32 с., ил.- Текст: непосредственный.</a:t>
            </a:r>
            <a:endParaRPr lang="ru-RU" sz="1200" dirty="0">
              <a:latin typeface="Times New Roman" pitchFamily="18" charset="0"/>
              <a:cs typeface="Times New Roman" pitchFamily="18" charset="0"/>
            </a:endParaRPr>
          </a:p>
        </p:txBody>
      </p:sp>
      <p:sp>
        <p:nvSpPr>
          <p:cNvPr id="5" name="TextBox 4"/>
          <p:cNvSpPr txBox="1"/>
          <p:nvPr/>
        </p:nvSpPr>
        <p:spPr>
          <a:xfrm>
            <a:off x="3357991" y="4747098"/>
            <a:ext cx="432048" cy="369332"/>
          </a:xfrm>
          <a:prstGeom prst="rect">
            <a:avLst/>
          </a:prstGeom>
          <a:noFill/>
        </p:spPr>
        <p:txBody>
          <a:bodyPr wrap="square" rtlCol="0">
            <a:spAutoFit/>
          </a:bodyPr>
          <a:lstStyle/>
          <a:p>
            <a:r>
              <a:rPr lang="ru-RU" b="1" dirty="0"/>
              <a:t>0</a:t>
            </a:r>
            <a:r>
              <a:rPr lang="ru-RU" b="1" dirty="0" smtClean="0"/>
              <a:t>+</a:t>
            </a:r>
            <a:endParaRPr lang="ru-RU" b="1" dirty="0"/>
          </a:p>
        </p:txBody>
      </p:sp>
      <p:sp>
        <p:nvSpPr>
          <p:cNvPr id="6" name="TextBox 5"/>
          <p:cNvSpPr txBox="1"/>
          <p:nvPr/>
        </p:nvSpPr>
        <p:spPr>
          <a:xfrm>
            <a:off x="3981991" y="3057854"/>
            <a:ext cx="5063310" cy="1569660"/>
          </a:xfrm>
          <a:prstGeom prst="rect">
            <a:avLst/>
          </a:prstGeom>
          <a:noFill/>
        </p:spPr>
        <p:txBody>
          <a:bodyPr wrap="square" rtlCol="0">
            <a:spAutoFit/>
          </a:bodyPr>
          <a:lstStyle/>
          <a:p>
            <a:pPr algn="just"/>
            <a:r>
              <a:rPr lang="ru-RU" sz="1200" dirty="0" smtClean="0">
                <a:latin typeface="Times New Roman" pitchFamily="18" charset="0"/>
                <a:cs typeface="Times New Roman" pitchFamily="18" charset="0"/>
              </a:rPr>
              <a:t>Велосипед – это сравнительно недавнее изобретение… Каждый раз, глядя на велосипед, мы восхищаемся его изящной простотой, за которой, если присмотреться, видны плоды трудов огромного количества людей. Эта книга – краткий рассказ об истории велосипеда, о его эволюции, влиянии на общество, об основных элементах его конструкции и видах спорта, связанных с велосипедом. </a:t>
            </a:r>
          </a:p>
          <a:p>
            <a:pPr algn="just"/>
            <a:r>
              <a:rPr lang="ru-RU" sz="1200" dirty="0" smtClean="0">
                <a:latin typeface="Times New Roman" pitchFamily="18" charset="0"/>
                <a:cs typeface="Times New Roman" pitchFamily="18" charset="0"/>
              </a:rPr>
              <a:t>История позволит читателям взглянуть по-новому на наш повседневный и любимый многими транспорт и ещё  раз восхититься им. </a:t>
            </a:r>
            <a:endParaRPr lang="ru-RU" sz="1200" dirty="0">
              <a:latin typeface="Times New Roman" pitchFamily="18" charset="0"/>
              <a:cs typeface="Times New Roman" pitchFamily="18" charset="0"/>
            </a:endParaRPr>
          </a:p>
        </p:txBody>
      </p:sp>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3848" r="50000" b="4744"/>
          <a:stretch/>
        </p:blipFill>
        <p:spPr bwMode="auto">
          <a:xfrm>
            <a:off x="875760" y="4925472"/>
            <a:ext cx="2503656" cy="188495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71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5760"/>
            <a:ext cx="9036496" cy="1143000"/>
          </a:xfrm>
        </p:spPr>
        <p:txBody>
          <a:bodyPr>
            <a:normAutofit/>
          </a:bodyPr>
          <a:lstStyle/>
          <a:p>
            <a:r>
              <a:rPr lang="ru-RU" sz="2500" b="1" dirty="0" smtClean="0">
                <a:solidFill>
                  <a:srgbClr val="B48900"/>
                </a:solidFill>
                <a:latin typeface="Comic Sans MS" pitchFamily="66" charset="0"/>
              </a:rPr>
              <a:t>Ангелика Хубер-Яниш, Аннетт Захариас</a:t>
            </a:r>
            <a:r>
              <a:rPr lang="ru-RU" sz="2500" b="1" dirty="0">
                <a:solidFill>
                  <a:srgbClr val="B48900"/>
                </a:solidFill>
                <a:latin typeface="Comic Sans MS" pitchFamily="66" charset="0"/>
              </a:rPr>
              <a:t> </a:t>
            </a:r>
            <a:r>
              <a:rPr lang="ru-RU" sz="2500" b="1" dirty="0" smtClean="0">
                <a:solidFill>
                  <a:srgbClr val="B48900"/>
                </a:solidFill>
                <a:latin typeface="Comic Sans MS" pitchFamily="66" charset="0"/>
              </a:rPr>
              <a:t> «Лужа»</a:t>
            </a:r>
            <a:br>
              <a:rPr lang="ru-RU" sz="2500" b="1" dirty="0" smtClean="0">
                <a:solidFill>
                  <a:srgbClr val="B48900"/>
                </a:solidFill>
                <a:latin typeface="Comic Sans MS" pitchFamily="66" charset="0"/>
              </a:rPr>
            </a:br>
            <a:r>
              <a:rPr lang="ru-RU" sz="1800" dirty="0" smtClean="0">
                <a:latin typeface="Times New Roman" pitchFamily="18" charset="0"/>
                <a:cs typeface="Times New Roman" pitchFamily="18" charset="0"/>
              </a:rPr>
              <a:t>Видеообзор </a:t>
            </a:r>
            <a:r>
              <a:rPr lang="en-US" sz="1800" dirty="0" smtClean="0">
                <a:solidFill>
                  <a:srgbClr val="B48900"/>
                </a:solidFill>
                <a:latin typeface="Comic Sans MS" pitchFamily="66" charset="0"/>
                <a:hlinkClick r:id="rId2"/>
              </a:rPr>
              <a:t>https</a:t>
            </a:r>
            <a:r>
              <a:rPr lang="en-US" sz="1800" dirty="0">
                <a:solidFill>
                  <a:srgbClr val="B48900"/>
                </a:solidFill>
                <a:latin typeface="Comic Sans MS" pitchFamily="66" charset="0"/>
                <a:hlinkClick r:id="rId2"/>
              </a:rPr>
              <a:t>://</a:t>
            </a:r>
            <a:r>
              <a:rPr lang="en-US" sz="1800" dirty="0" smtClean="0">
                <a:solidFill>
                  <a:srgbClr val="B48900"/>
                </a:solidFill>
                <a:latin typeface="Comic Sans MS" pitchFamily="66" charset="0"/>
                <a:hlinkClick r:id="rId2"/>
              </a:rPr>
              <a:t>yandex.ru/video/preview/17940192434195756266</a:t>
            </a:r>
            <a:r>
              <a:rPr lang="ru-RU" sz="2000" b="1" dirty="0" smtClean="0">
                <a:solidFill>
                  <a:srgbClr val="B48900"/>
                </a:solidFill>
                <a:latin typeface="Comic Sans MS" pitchFamily="66" charset="0"/>
              </a:rPr>
              <a:t/>
            </a:r>
            <a:br>
              <a:rPr lang="ru-RU" sz="2000" b="1" dirty="0" smtClean="0">
                <a:solidFill>
                  <a:srgbClr val="B48900"/>
                </a:solidFill>
                <a:latin typeface="Comic Sans MS" pitchFamily="66" charset="0"/>
              </a:rPr>
            </a:br>
            <a:endParaRPr lang="ru-RU" sz="2000" b="1" dirty="0">
              <a:solidFill>
                <a:srgbClr val="B48900"/>
              </a:solidFill>
              <a:latin typeface="Comic Sans MS"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6" y="1268760"/>
            <a:ext cx="3198487" cy="42294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884" y="1052736"/>
            <a:ext cx="3346699" cy="22322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490" y="4667339"/>
            <a:ext cx="3231086" cy="215513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5638442"/>
            <a:ext cx="4032448" cy="1200329"/>
          </a:xfrm>
          <a:prstGeom prst="rect">
            <a:avLst/>
          </a:prstGeom>
          <a:noFill/>
        </p:spPr>
        <p:txBody>
          <a:bodyPr wrap="square" rtlCol="0">
            <a:spAutoFit/>
          </a:bodyPr>
          <a:lstStyle/>
          <a:p>
            <a:pPr algn="just"/>
            <a:r>
              <a:rPr lang="ru-RU" sz="1200" b="1" dirty="0" smtClean="0">
                <a:latin typeface="Times New Roman" pitchFamily="18" charset="0"/>
                <a:cs typeface="Times New Roman" pitchFamily="18" charset="0"/>
              </a:rPr>
              <a:t>Хубер-Яниш, Ангелина</a:t>
            </a:r>
          </a:p>
          <a:p>
            <a:pPr algn="just"/>
            <a:r>
              <a:rPr lang="ru-RU" sz="1200" b="1" dirty="0" smtClean="0">
                <a:latin typeface="Times New Roman" pitchFamily="18" charset="0"/>
                <a:cs typeface="Times New Roman" pitchFamily="18" charset="0"/>
              </a:rPr>
              <a:t>Лужа. Открываем многообразие мира, скрытого от нашего взора</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Ангелика</a:t>
            </a:r>
            <a:r>
              <a:rPr lang="ru-RU" sz="1200" dirty="0" smtClean="0">
                <a:latin typeface="Times New Roman" pitchFamily="18" charset="0"/>
                <a:cs typeface="Times New Roman" pitchFamily="18" charset="0"/>
              </a:rPr>
              <a:t> Хубер-Яниш; иллюстрации Аннетт Захариас; перевод с немецкого Е. Приваловой.-Москва: Редкая птица, 2023.- 64 с., ил..- Текст: непосредственный. </a:t>
            </a:r>
            <a:endParaRPr lang="ru-RU" sz="1200" dirty="0">
              <a:latin typeface="Times New Roman" pitchFamily="18" charset="0"/>
              <a:cs typeface="Times New Roman" pitchFamily="18" charset="0"/>
            </a:endParaRPr>
          </a:p>
        </p:txBody>
      </p:sp>
      <p:sp>
        <p:nvSpPr>
          <p:cNvPr id="4" name="TextBox 3"/>
          <p:cNvSpPr txBox="1"/>
          <p:nvPr/>
        </p:nvSpPr>
        <p:spPr>
          <a:xfrm>
            <a:off x="4143718" y="6463208"/>
            <a:ext cx="43204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6+</a:t>
            </a:r>
            <a:endParaRPr lang="ru-RU" b="1" dirty="0">
              <a:latin typeface="Times New Roman" pitchFamily="18" charset="0"/>
              <a:cs typeface="Times New Roman" pitchFamily="18" charset="0"/>
            </a:endParaRPr>
          </a:p>
        </p:txBody>
      </p:sp>
      <p:sp>
        <p:nvSpPr>
          <p:cNvPr id="5" name="TextBox 4"/>
          <p:cNvSpPr txBox="1"/>
          <p:nvPr/>
        </p:nvSpPr>
        <p:spPr>
          <a:xfrm>
            <a:off x="3851920" y="3397074"/>
            <a:ext cx="5184576" cy="1384995"/>
          </a:xfrm>
          <a:prstGeom prst="rect">
            <a:avLst/>
          </a:prstGeom>
          <a:noFill/>
        </p:spPr>
        <p:txBody>
          <a:bodyPr wrap="square" rtlCol="0">
            <a:spAutoFit/>
          </a:bodyPr>
          <a:lstStyle/>
          <a:p>
            <a:pPr algn="just"/>
            <a:r>
              <a:rPr lang="ru-RU" sz="1200" dirty="0" smtClean="0">
                <a:latin typeface="Times New Roman" pitchFamily="18" charset="0"/>
                <a:cs typeface="Times New Roman" pitchFamily="18" charset="0"/>
              </a:rPr>
              <a:t>Что такое лужа? Обычная вода с грязью? А вот и нет! «В луже кипит бурная жизнь, и тому, кто решит пересчитать число обитающих в ней видов и отдельных живых существ, вряд ли хватит пальцев на обеих руках. Лужи обычно невелики по размеру, при этом они зачастую являются «сосредоточением видового разнообразия». Так называют места, особенно богатые разными живыми существами. Кого здесь только нет! … Надеваем резиновые сапоги и отправляемся шлёпать по лужам!».</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1259673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3408"/>
            <a:ext cx="9144000" cy="1143000"/>
          </a:xfrm>
        </p:spPr>
        <p:txBody>
          <a:bodyPr>
            <a:normAutofit/>
          </a:bodyPr>
          <a:lstStyle/>
          <a:p>
            <a:r>
              <a:rPr lang="ru-RU" sz="3200" dirty="0" smtClean="0">
                <a:latin typeface="Comic Sans MS" pitchFamily="66" charset="0"/>
                <a:cs typeface="Times New Roman" pitchFamily="18" charset="0"/>
              </a:rPr>
              <a:t>Полный список</a:t>
            </a:r>
            <a:endParaRPr lang="ru-RU" sz="3200" dirty="0">
              <a:latin typeface="Comic Sans MS" pitchFamily="66" charset="0"/>
              <a:cs typeface="Times New Roman" pitchFamily="18" charset="0"/>
            </a:endParaRPr>
          </a:p>
        </p:txBody>
      </p:sp>
      <p:sp>
        <p:nvSpPr>
          <p:cNvPr id="4" name="Прямоугольник 3"/>
          <p:cNvSpPr/>
          <p:nvPr/>
        </p:nvSpPr>
        <p:spPr>
          <a:xfrm>
            <a:off x="0" y="620688"/>
            <a:ext cx="9150819" cy="6324808"/>
          </a:xfrm>
          <a:prstGeom prst="rect">
            <a:avLst/>
          </a:prstGeom>
        </p:spPr>
        <p:txBody>
          <a:bodyPr wrap="square">
            <a:spAutoFit/>
          </a:bodyPr>
          <a:lstStyle/>
          <a:p>
            <a:r>
              <a:rPr lang="ru-RU" sz="900" dirty="0"/>
              <a:t>1. </a:t>
            </a:r>
            <a:r>
              <a:rPr lang="ru-RU" sz="900" b="1" dirty="0">
                <a:latin typeface="Times New Roman" pitchFamily="18" charset="0"/>
                <a:cs typeface="Times New Roman" pitchFamily="18" charset="0"/>
              </a:rPr>
              <a:t>Алексеева, </a:t>
            </a:r>
            <a:r>
              <a:rPr lang="ru-RU" sz="900" b="1" dirty="0" smtClean="0">
                <a:latin typeface="Times New Roman" pitchFamily="18" charset="0"/>
                <a:cs typeface="Times New Roman" pitchFamily="18" charset="0"/>
              </a:rPr>
              <a:t>Татьяна. </a:t>
            </a:r>
            <a:r>
              <a:rPr lang="ru-RU" sz="900" b="1" dirty="0">
                <a:latin typeface="Times New Roman" pitchFamily="18" charset="0"/>
                <a:cs typeface="Times New Roman" pitchFamily="18" charset="0"/>
              </a:rPr>
              <a:t>Как несъедобное становится съедобным? / Татьяна Алексеева, Тим </a:t>
            </a:r>
            <a:r>
              <a:rPr lang="ru-RU" sz="900" b="1" dirty="0" err="1" smtClean="0">
                <a:latin typeface="Times New Roman" pitchFamily="18" charset="0"/>
                <a:cs typeface="Times New Roman" pitchFamily="18" charset="0"/>
              </a:rPr>
              <a:t>Скоренко</a:t>
            </a:r>
            <a:r>
              <a:rPr lang="ru-RU" sz="900" dirty="0" smtClean="0">
                <a:latin typeface="Times New Roman" pitchFamily="18" charset="0"/>
                <a:cs typeface="Times New Roman" pitchFamily="18" charset="0"/>
              </a:rPr>
              <a:t>; </a:t>
            </a:r>
            <a:r>
              <a:rPr lang="ru-RU" sz="900" dirty="0">
                <a:latin typeface="Times New Roman" pitchFamily="18" charset="0"/>
                <a:cs typeface="Times New Roman" pitchFamily="18" charset="0"/>
              </a:rPr>
              <a:t>иллюстрации Нюси </a:t>
            </a:r>
            <a:r>
              <a:rPr lang="ru-RU" sz="900" dirty="0" err="1">
                <a:latin typeface="Times New Roman" pitchFamily="18" charset="0"/>
                <a:cs typeface="Times New Roman" pitchFamily="18" charset="0"/>
              </a:rPr>
              <a:t>Красовицкой</a:t>
            </a:r>
            <a:r>
              <a:rPr lang="ru-RU" sz="900" dirty="0">
                <a:latin typeface="Times New Roman" pitchFamily="18" charset="0"/>
                <a:cs typeface="Times New Roman" pitchFamily="18" charset="0"/>
              </a:rPr>
              <a:t>. — Москва : Розовый жираф, 2023. — 32 с</a:t>
            </a:r>
            <a:r>
              <a:rPr lang="ru-RU" sz="900" dirty="0" smtClean="0">
                <a:latin typeface="Times New Roman" pitchFamily="18" charset="0"/>
                <a:cs typeface="Times New Roman" pitchFamily="18" charset="0"/>
              </a:rPr>
              <a:t>.: </a:t>
            </a:r>
            <a:r>
              <a:rPr lang="ru-RU" sz="900" dirty="0">
                <a:latin typeface="Times New Roman" pitchFamily="18" charset="0"/>
                <a:cs typeface="Times New Roman" pitchFamily="18" charset="0"/>
              </a:rPr>
              <a:t>цв. ил. — (Библиотека карманного учёного).</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дошкольного возраста</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2.</a:t>
            </a:r>
            <a:r>
              <a:rPr lang="ru-RU" sz="900" b="1" dirty="0">
                <a:latin typeface="Times New Roman" pitchFamily="18" charset="0"/>
                <a:cs typeface="Times New Roman" pitchFamily="18" charset="0"/>
              </a:rPr>
              <a:t> </a:t>
            </a:r>
            <a:r>
              <a:rPr lang="ru-RU" sz="900" b="1" dirty="0" err="1">
                <a:latin typeface="Times New Roman" pitchFamily="18" charset="0"/>
                <a:cs typeface="Times New Roman" pitchFamily="18" charset="0"/>
              </a:rPr>
              <a:t>Багаутдинов</a:t>
            </a:r>
            <a:r>
              <a:rPr lang="ru-RU" sz="900" b="1" dirty="0">
                <a:latin typeface="Times New Roman" pitchFamily="18" charset="0"/>
                <a:cs typeface="Times New Roman" pitchFamily="18" charset="0"/>
              </a:rPr>
              <a:t>, </a:t>
            </a:r>
            <a:r>
              <a:rPr lang="ru-RU" sz="900" b="1" dirty="0" smtClean="0">
                <a:latin typeface="Times New Roman" pitchFamily="18" charset="0"/>
                <a:cs typeface="Times New Roman" pitchFamily="18" charset="0"/>
              </a:rPr>
              <a:t>Айрат. </a:t>
            </a:r>
            <a:r>
              <a:rPr lang="ru-RU" sz="900" b="1" dirty="0">
                <a:latin typeface="Times New Roman" pitchFamily="18" charset="0"/>
                <a:cs typeface="Times New Roman" pitchFamily="18" charset="0"/>
              </a:rPr>
              <a:t>Мир инженера Шухова. Как работает мозг изобретателя / Айрат </a:t>
            </a:r>
            <a:r>
              <a:rPr lang="ru-RU" sz="900" b="1" dirty="0" err="1">
                <a:latin typeface="Times New Roman" pitchFamily="18" charset="0"/>
                <a:cs typeface="Times New Roman" pitchFamily="18" charset="0"/>
              </a:rPr>
              <a:t>Багаутдинов</a:t>
            </a:r>
            <a:r>
              <a:rPr lang="ru-RU" sz="900" dirty="0">
                <a:latin typeface="Times New Roman" pitchFamily="18" charset="0"/>
                <a:cs typeface="Times New Roman" pitchFamily="18" charset="0"/>
              </a:rPr>
              <a:t> ; иллюстратор Полина Шевчук. — Москва : Альпина Паблишер, 2023. — 56 с. : цв. ил. — (Библиотека "Глазами инженера</a:t>
            </a:r>
            <a:r>
              <a:rPr lang="ru-RU" sz="900" dirty="0" smtClean="0">
                <a:latin typeface="Times New Roman" pitchFamily="18" charset="0"/>
                <a:cs typeface="Times New Roman" pitchFamily="18" charset="0"/>
              </a:rPr>
              <a:t>").</a:t>
            </a:r>
            <a:r>
              <a:rPr lang="ru-RU" sz="900" dirty="0">
                <a:latin typeface="Times New Roman" pitchFamily="18" charset="0"/>
                <a:cs typeface="Times New Roman" pitchFamily="18" charset="0"/>
              </a:rPr>
              <a:t/>
            </a:r>
            <a:br>
              <a:rPr lang="ru-RU" sz="900" dirty="0">
                <a:latin typeface="Times New Roman" pitchFamily="18" charset="0"/>
                <a:cs typeface="Times New Roman" pitchFamily="18" charset="0"/>
              </a:rPr>
            </a:br>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2"/>
              </a:rPr>
              <a:t>Подробнее о книге на сайте «Библиогид»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3. </a:t>
            </a:r>
            <a:r>
              <a:rPr lang="ru-RU" sz="900" b="1" dirty="0">
                <a:latin typeface="Times New Roman" pitchFamily="18" charset="0"/>
                <a:cs typeface="Times New Roman" pitchFamily="18" charset="0"/>
              </a:rPr>
              <a:t>Боев, </a:t>
            </a:r>
            <a:r>
              <a:rPr lang="ru-RU" sz="900" b="1" dirty="0" smtClean="0">
                <a:latin typeface="Times New Roman" pitchFamily="18" charset="0"/>
                <a:cs typeface="Times New Roman" pitchFamily="18" charset="0"/>
              </a:rPr>
              <a:t>Павел. </a:t>
            </a:r>
            <a:r>
              <a:rPr lang="ru-RU" sz="900" b="1" dirty="0">
                <a:latin typeface="Times New Roman" pitchFamily="18" charset="0"/>
                <a:cs typeface="Times New Roman" pitchFamily="18" charset="0"/>
              </a:rPr>
              <a:t>Дикие города / Павел Боев, Дмитрий </a:t>
            </a:r>
            <a:r>
              <a:rPr lang="ru-RU" sz="900" b="1" dirty="0" err="1" smtClean="0">
                <a:latin typeface="Times New Roman" pitchFamily="18" charset="0"/>
                <a:cs typeface="Times New Roman" pitchFamily="18" charset="0"/>
              </a:rPr>
              <a:t>Буренко</a:t>
            </a:r>
            <a:r>
              <a:rPr lang="ru-RU" sz="900" dirty="0" smtClean="0">
                <a:latin typeface="Times New Roman" pitchFamily="18" charset="0"/>
                <a:cs typeface="Times New Roman" pitchFamily="18" charset="0"/>
              </a:rPr>
              <a:t>; </a:t>
            </a:r>
            <a:r>
              <a:rPr lang="ru-RU" sz="900" dirty="0">
                <a:latin typeface="Times New Roman" pitchFamily="18" charset="0"/>
                <a:cs typeface="Times New Roman" pitchFamily="18" charset="0"/>
              </a:rPr>
              <a:t>художник: </a:t>
            </a:r>
            <a:r>
              <a:rPr lang="ru-RU" sz="900" dirty="0" err="1">
                <a:latin typeface="Times New Roman" pitchFamily="18" charset="0"/>
                <a:cs typeface="Times New Roman" pitchFamily="18" charset="0"/>
              </a:rPr>
              <a:t>mina_milk</a:t>
            </a:r>
            <a:r>
              <a:rPr lang="ru-RU" sz="900" dirty="0">
                <a:latin typeface="Times New Roman" pitchFamily="18" charset="0"/>
                <a:cs typeface="Times New Roman" pitchFamily="18" charset="0"/>
              </a:rPr>
              <a:t>. — Москва : Пешком в историю, 2023. — 87 с</a:t>
            </a:r>
            <a:r>
              <a:rPr lang="ru-RU" sz="900" dirty="0" smtClean="0">
                <a:latin typeface="Times New Roman" pitchFamily="18" charset="0"/>
                <a:cs typeface="Times New Roman" pitchFamily="18" charset="0"/>
              </a:rPr>
              <a:t>.: </a:t>
            </a:r>
            <a:r>
              <a:rPr lang="ru-RU" sz="900" dirty="0">
                <a:latin typeface="Times New Roman" pitchFamily="18" charset="0"/>
                <a:cs typeface="Times New Roman" pitchFamily="18" charset="0"/>
              </a:rPr>
              <a:t>цв. ил. — (Мир вокруг нас).</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среднего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3"/>
              </a:rPr>
              <a:t>Подробнее о книге на сайте «Библиогид»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4. </a:t>
            </a:r>
            <a:r>
              <a:rPr lang="ru-RU" sz="900" b="1" dirty="0" err="1">
                <a:latin typeface="Times New Roman" pitchFamily="18" charset="0"/>
                <a:cs typeface="Times New Roman" pitchFamily="18" charset="0"/>
              </a:rPr>
              <a:t>Волцит</a:t>
            </a:r>
            <a:r>
              <a:rPr lang="ru-RU" sz="900" b="1" dirty="0">
                <a:latin typeface="Times New Roman" pitchFamily="18" charset="0"/>
                <a:cs typeface="Times New Roman" pitchFamily="18" charset="0"/>
              </a:rPr>
              <a:t>, </a:t>
            </a:r>
            <a:r>
              <a:rPr lang="ru-RU" sz="900" b="1" dirty="0" smtClean="0">
                <a:latin typeface="Times New Roman" pitchFamily="18" charset="0"/>
                <a:cs typeface="Times New Roman" pitchFamily="18" charset="0"/>
              </a:rPr>
              <a:t>Пётр. </a:t>
            </a:r>
            <a:r>
              <a:rPr lang="ru-RU" sz="900" b="1" dirty="0">
                <a:latin typeface="Times New Roman" pitchFamily="18" charset="0"/>
                <a:cs typeface="Times New Roman" pitchFamily="18" charset="0"/>
              </a:rPr>
              <a:t>Геология. Минералы, континенты, ноосфера / Пётр </a:t>
            </a:r>
            <a:r>
              <a:rPr lang="ru-RU" sz="900" b="1" dirty="0" err="1">
                <a:latin typeface="Times New Roman" pitchFamily="18" charset="0"/>
                <a:cs typeface="Times New Roman" pitchFamily="18" charset="0"/>
              </a:rPr>
              <a:t>Волцит</a:t>
            </a:r>
            <a:r>
              <a:rPr lang="ru-RU" sz="900" dirty="0">
                <a:latin typeface="Times New Roman" pitchFamily="18" charset="0"/>
                <a:cs typeface="Times New Roman" pitchFamily="18" charset="0"/>
              </a:rPr>
              <a:t> ; иллюстратор Федор Владимиров. — Москва : Пешком в историю, 2023. — 96 с. : цв. ил. — (Мир вокруг нас).</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4"/>
              </a:rPr>
              <a:t>Подробнее о книге на сайте «Библиогид»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5. </a:t>
            </a:r>
            <a:r>
              <a:rPr lang="ru-RU" sz="900" b="1" dirty="0">
                <a:latin typeface="Times New Roman" pitchFamily="18" charset="0"/>
                <a:cs typeface="Times New Roman" pitchFamily="18" charset="0"/>
              </a:rPr>
              <a:t>Долговесова, </a:t>
            </a:r>
            <a:r>
              <a:rPr lang="ru-RU" sz="900" b="1" dirty="0" smtClean="0">
                <a:latin typeface="Times New Roman" pitchFamily="18" charset="0"/>
                <a:cs typeface="Times New Roman" pitchFamily="18" charset="0"/>
              </a:rPr>
              <a:t>Елена. </a:t>
            </a:r>
            <a:r>
              <a:rPr lang="ru-RU" sz="900" b="1" dirty="0">
                <a:latin typeface="Times New Roman" pitchFamily="18" charset="0"/>
                <a:cs typeface="Times New Roman" pitchFamily="18" charset="0"/>
              </a:rPr>
              <a:t>Самая большая и древняя картинная галерея в мире / Елена </a:t>
            </a:r>
            <a:r>
              <a:rPr lang="ru-RU" sz="900" b="1" dirty="0" smtClean="0">
                <a:latin typeface="Times New Roman" pitchFamily="18" charset="0"/>
                <a:cs typeface="Times New Roman" pitchFamily="18" charset="0"/>
              </a:rPr>
              <a:t>Долговесова</a:t>
            </a:r>
            <a:r>
              <a:rPr lang="ru-RU" sz="900" dirty="0" smtClean="0">
                <a:latin typeface="Times New Roman" pitchFamily="18" charset="0"/>
                <a:cs typeface="Times New Roman" pitchFamily="18" charset="0"/>
              </a:rPr>
              <a:t>; </a:t>
            </a:r>
            <a:r>
              <a:rPr lang="ru-RU" sz="900" dirty="0">
                <a:latin typeface="Times New Roman" pitchFamily="18" charset="0"/>
                <a:cs typeface="Times New Roman" pitchFamily="18" charset="0"/>
              </a:rPr>
              <a:t>иллюстрации Виктории Стеблевой. — Москва : Абраказябра, 2022. — 80 </a:t>
            </a:r>
            <a:r>
              <a:rPr lang="ru-RU" sz="900" dirty="0" smtClean="0">
                <a:latin typeface="Times New Roman" pitchFamily="18" charset="0"/>
                <a:cs typeface="Times New Roman" pitchFamily="18" charset="0"/>
              </a:rPr>
              <a:t>с: </a:t>
            </a:r>
            <a:r>
              <a:rPr lang="ru-RU" sz="900" dirty="0">
                <a:latin typeface="Times New Roman" pitchFamily="18" charset="0"/>
                <a:cs typeface="Times New Roman" pitchFamily="18" charset="0"/>
              </a:rPr>
              <a:t>цв. ил.</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среднего школьного возраста</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5"/>
              </a:rPr>
              <a:t>Подробнее о книге на сайте «Библиогид»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 6. </a:t>
            </a:r>
            <a:r>
              <a:rPr lang="ru-RU" sz="900" b="1" dirty="0">
                <a:latin typeface="Times New Roman" pitchFamily="18" charset="0"/>
                <a:cs typeface="Times New Roman" pitchFamily="18" charset="0"/>
              </a:rPr>
              <a:t>Дубровский, </a:t>
            </a:r>
            <a:r>
              <a:rPr lang="ru-RU" sz="900" b="1" dirty="0" smtClean="0">
                <a:latin typeface="Times New Roman" pitchFamily="18" charset="0"/>
                <a:cs typeface="Times New Roman" pitchFamily="18" charset="0"/>
              </a:rPr>
              <a:t>Андрей. </a:t>
            </a:r>
            <a:r>
              <a:rPr lang="ru-RU" sz="900" b="1" dirty="0">
                <a:latin typeface="Times New Roman" pitchFamily="18" charset="0"/>
                <a:cs typeface="Times New Roman" pitchFamily="18" charset="0"/>
              </a:rPr>
              <a:t>Мы живем в Средневековой Европе / Дубровский Андрей</a:t>
            </a:r>
            <a:r>
              <a:rPr lang="ru-RU" sz="900" dirty="0">
                <a:latin typeface="Times New Roman" pitchFamily="18" charset="0"/>
                <a:cs typeface="Times New Roman" pitchFamily="18" charset="0"/>
              </a:rPr>
              <a:t> ; художник </a:t>
            </a:r>
            <a:r>
              <a:rPr lang="ru-RU" sz="900" u="sng" dirty="0">
                <a:latin typeface="Times New Roman" pitchFamily="18" charset="0"/>
                <a:cs typeface="Times New Roman" pitchFamily="18" charset="0"/>
                <a:hlinkClick r:id="rId6"/>
              </a:rPr>
              <a:t>Алиса Юфа.</a:t>
            </a:r>
            <a:r>
              <a:rPr lang="ru-RU" sz="900" dirty="0">
                <a:latin typeface="Times New Roman" pitchFamily="18" charset="0"/>
                <a:cs typeface="Times New Roman" pitchFamily="18" charset="0"/>
              </a:rPr>
              <a:t> — Москва : Пешком в историю, 2023. — 104 с. : ил.</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7. </a:t>
            </a:r>
            <a:r>
              <a:rPr lang="ru-RU" sz="900" b="1" dirty="0">
                <a:latin typeface="Times New Roman" pitchFamily="18" charset="0"/>
                <a:cs typeface="Times New Roman" pitchFamily="18" charset="0"/>
              </a:rPr>
              <a:t>Медведева, </a:t>
            </a:r>
            <a:r>
              <a:rPr lang="ru-RU" sz="900" b="1" dirty="0" smtClean="0">
                <a:latin typeface="Times New Roman" pitchFamily="18" charset="0"/>
                <a:cs typeface="Times New Roman" pitchFamily="18" charset="0"/>
              </a:rPr>
              <a:t>Таня. </a:t>
            </a:r>
            <a:r>
              <a:rPr lang="ru-RU" sz="900" b="1" dirty="0">
                <a:latin typeface="Times New Roman" pitchFamily="18" charset="0"/>
                <a:cs typeface="Times New Roman" pitchFamily="18" charset="0"/>
              </a:rPr>
              <a:t>Вокруг Антарктики: исследуем ледяной юг / Таня Медведева</a:t>
            </a:r>
            <a:r>
              <a:rPr lang="ru-RU" sz="900" dirty="0">
                <a:latin typeface="Times New Roman" pitchFamily="18" charset="0"/>
                <a:cs typeface="Times New Roman" pitchFamily="18" charset="0"/>
              </a:rPr>
              <a:t> ; художник Мария Вышинская. — Москва : Самокат,2023. — 72 с. : цв. ил.</a:t>
            </a:r>
            <a:br>
              <a:rPr lang="ru-RU" sz="900" dirty="0">
                <a:latin typeface="Times New Roman" pitchFamily="18" charset="0"/>
                <a:cs typeface="Times New Roman" pitchFamily="18" charset="0"/>
              </a:rPr>
            </a:br>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7"/>
              </a:rPr>
              <a:t>Подробнее о книге на сайте «Библиогид» </a:t>
            </a:r>
            <a:r>
              <a:rPr lang="ru-RU" sz="900" u="sng" dirty="0" smtClean="0">
                <a:latin typeface="Times New Roman" pitchFamily="18" charset="0"/>
                <a:cs typeface="Times New Roman" pitchFamily="18" charset="0"/>
                <a:hlinkClick r:id="rId7"/>
              </a:rPr>
              <a:t>→</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8. </a:t>
            </a:r>
            <a:r>
              <a:rPr lang="ru-RU" sz="900" b="1" dirty="0">
                <a:latin typeface="Times New Roman" pitchFamily="18" charset="0"/>
                <a:cs typeface="Times New Roman" pitchFamily="18" charset="0"/>
              </a:rPr>
              <a:t>Павликова, </a:t>
            </a:r>
            <a:r>
              <a:rPr lang="ru-RU" sz="900" b="1" dirty="0" smtClean="0">
                <a:latin typeface="Times New Roman" pitchFamily="18" charset="0"/>
                <a:cs typeface="Times New Roman" pitchFamily="18" charset="0"/>
              </a:rPr>
              <a:t>Мария. </a:t>
            </a:r>
            <a:r>
              <a:rPr lang="ru-RU" sz="900" b="1" dirty="0">
                <a:latin typeface="Times New Roman" pitchFamily="18" charset="0"/>
                <a:cs typeface="Times New Roman" pitchFamily="18" charset="0"/>
              </a:rPr>
              <a:t>Книга про лыжи / Мария Павликова</a:t>
            </a:r>
            <a:r>
              <a:rPr lang="ru-RU" sz="900" dirty="0">
                <a:latin typeface="Times New Roman" pitchFamily="18" charset="0"/>
                <a:cs typeface="Times New Roman" pitchFamily="18" charset="0"/>
              </a:rPr>
              <a:t> ; иллюстрации автора. — Москва : Пешком в историю, 2023. — 48 с. : ил. — (Книжка-картинка).</a:t>
            </a:r>
            <a:br>
              <a:rPr lang="ru-RU" sz="900" dirty="0">
                <a:latin typeface="Times New Roman" pitchFamily="18" charset="0"/>
                <a:cs typeface="Times New Roman" pitchFamily="18" charset="0"/>
              </a:rPr>
            </a:br>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дошкольного и младшего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8"/>
              </a:rPr>
              <a:t>Подробнее о книге на сайте «Библиогид»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9. </a:t>
            </a:r>
            <a:r>
              <a:rPr lang="ru-RU" sz="900" b="1" dirty="0">
                <a:latin typeface="Times New Roman" pitchFamily="18" charset="0"/>
                <a:cs typeface="Times New Roman" pitchFamily="18" charset="0"/>
              </a:rPr>
              <a:t>Попова, </a:t>
            </a:r>
            <a:r>
              <a:rPr lang="ru-RU" sz="900" b="1" dirty="0" smtClean="0">
                <a:latin typeface="Times New Roman" pitchFamily="18" charset="0"/>
                <a:cs typeface="Times New Roman" pitchFamily="18" charset="0"/>
              </a:rPr>
              <a:t>Виктория. </a:t>
            </a:r>
            <a:r>
              <a:rPr lang="ru-RU" sz="900" b="1" dirty="0">
                <a:latin typeface="Times New Roman" pitchFamily="18" charset="0"/>
                <a:cs typeface="Times New Roman" pitchFamily="18" charset="0"/>
              </a:rPr>
              <a:t>История велосипеда. Быстрые ноги / иллюстрации Виктории Поповой</a:t>
            </a:r>
            <a:r>
              <a:rPr lang="ru-RU" sz="900" dirty="0">
                <a:latin typeface="Times New Roman" pitchFamily="18" charset="0"/>
                <a:cs typeface="Times New Roman" pitchFamily="18" charset="0"/>
              </a:rPr>
              <a:t> ; текст Владимира Фомина. — Москва : Белая ворона / Albus Corvus, 2023. — 34 с. : ил.</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9"/>
              </a:rPr>
              <a:t>Подробнее о книге на сайте «Библиогид» →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10. </a:t>
            </a:r>
            <a:r>
              <a:rPr lang="ru-RU" sz="900" b="1" dirty="0">
                <a:latin typeface="Times New Roman" pitchFamily="18" charset="0"/>
                <a:cs typeface="Times New Roman" pitchFamily="18" charset="0"/>
              </a:rPr>
              <a:t>Ричардсон, </a:t>
            </a:r>
            <a:r>
              <a:rPr lang="ru-RU" sz="900" b="1" dirty="0" smtClean="0">
                <a:latin typeface="Times New Roman" pitchFamily="18" charset="0"/>
                <a:cs typeface="Times New Roman" pitchFamily="18" charset="0"/>
              </a:rPr>
              <a:t>Энн. </a:t>
            </a:r>
            <a:r>
              <a:rPr lang="ru-RU" sz="900" b="1" dirty="0">
                <a:latin typeface="Times New Roman" pitchFamily="18" charset="0"/>
                <a:cs typeface="Times New Roman" pitchFamily="18" charset="0"/>
              </a:rPr>
              <a:t>У осьминога ноль костей / Энн Ричардсон</a:t>
            </a:r>
            <a:r>
              <a:rPr lang="ru-RU" sz="900" dirty="0">
                <a:latin typeface="Times New Roman" pitchFamily="18" charset="0"/>
                <a:cs typeface="Times New Roman" pitchFamily="18" charset="0"/>
              </a:rPr>
              <a:t> ; иллюстрации Андреа </a:t>
            </a:r>
            <a:r>
              <a:rPr lang="ru-RU" sz="900" dirty="0" err="1">
                <a:latin typeface="Times New Roman" pitchFamily="18" charset="0"/>
                <a:cs typeface="Times New Roman" pitchFamily="18" charset="0"/>
              </a:rPr>
              <a:t>Антинори</a:t>
            </a:r>
            <a:r>
              <a:rPr lang="ru-RU" sz="900" dirty="0">
                <a:latin typeface="Times New Roman" pitchFamily="18" charset="0"/>
                <a:cs typeface="Times New Roman" pitchFamily="18" charset="0"/>
              </a:rPr>
              <a:t> ; перевод Вадима </a:t>
            </a:r>
            <a:r>
              <a:rPr lang="ru-RU" sz="900" dirty="0" err="1">
                <a:latin typeface="Times New Roman" pitchFamily="18" charset="0"/>
                <a:cs typeface="Times New Roman" pitchFamily="18" charset="0"/>
              </a:rPr>
              <a:t>Цилинского</a:t>
            </a:r>
            <a:r>
              <a:rPr lang="ru-RU" sz="900" dirty="0">
                <a:latin typeface="Times New Roman" pitchFamily="18" charset="0"/>
                <a:cs typeface="Times New Roman" pitchFamily="18" charset="0"/>
              </a:rPr>
              <a:t>. . — Москва : Самокат, 2023. — 64 с. : цв. ил.</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школьного возраста</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10"/>
              </a:rPr>
              <a:t>Подробнее о книге на сайте «Библиогид» →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11. </a:t>
            </a:r>
            <a:r>
              <a:rPr lang="ru-RU" sz="900" b="1" dirty="0">
                <a:latin typeface="Times New Roman" pitchFamily="18" charset="0"/>
                <a:cs typeface="Times New Roman" pitchFamily="18" charset="0"/>
              </a:rPr>
              <a:t>Сироткина, </a:t>
            </a:r>
            <a:r>
              <a:rPr lang="ru-RU" sz="900" b="1" dirty="0" smtClean="0">
                <a:latin typeface="Times New Roman" pitchFamily="18" charset="0"/>
                <a:cs typeface="Times New Roman" pitchFamily="18" charset="0"/>
              </a:rPr>
              <a:t>Ирина. </a:t>
            </a:r>
            <a:r>
              <a:rPr lang="ru-RU" sz="900" b="1" dirty="0">
                <a:latin typeface="Times New Roman" pitchFamily="18" charset="0"/>
                <a:cs typeface="Times New Roman" pitchFamily="18" charset="0"/>
              </a:rPr>
              <a:t>Зачем люди танцуют / Ирина Сироткина, Мария Титова</a:t>
            </a:r>
            <a:r>
              <a:rPr lang="ru-RU" sz="900" dirty="0">
                <a:latin typeface="Times New Roman" pitchFamily="18" charset="0"/>
                <a:cs typeface="Times New Roman" pitchFamily="18" charset="0"/>
              </a:rPr>
              <a:t> ; иллюстрации Марии Титовой. — Москва : А+А, 2023. — 80 с. : цв. ил.</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12. </a:t>
            </a:r>
            <a:r>
              <a:rPr lang="ru-RU" sz="900" b="1" dirty="0">
                <a:latin typeface="Times New Roman" pitchFamily="18" charset="0"/>
                <a:cs typeface="Times New Roman" pitchFamily="18" charset="0"/>
              </a:rPr>
              <a:t>Хубер-Яниш, </a:t>
            </a:r>
            <a:r>
              <a:rPr lang="ru-RU" sz="900" b="1" dirty="0" smtClean="0">
                <a:latin typeface="Times New Roman" pitchFamily="18" charset="0"/>
                <a:cs typeface="Times New Roman" pitchFamily="18" charset="0"/>
              </a:rPr>
              <a:t>Ангелика. </a:t>
            </a:r>
            <a:r>
              <a:rPr lang="ru-RU" sz="900" b="1" dirty="0">
                <a:latin typeface="Times New Roman" pitchFamily="18" charset="0"/>
                <a:cs typeface="Times New Roman" pitchFamily="18" charset="0"/>
              </a:rPr>
              <a:t>Лужа. Открываем многообразие мира, скрытого от нашего взора / Ангелика Хубер-Яниш</a:t>
            </a:r>
            <a:r>
              <a:rPr lang="ru-RU" sz="900" dirty="0">
                <a:latin typeface="Times New Roman" pitchFamily="18" charset="0"/>
                <a:cs typeface="Times New Roman" pitchFamily="18" charset="0"/>
              </a:rPr>
              <a:t> ; иллюстрации Аннетт Захариас ; перевод с немецкого Елены Приваловой. — Москва : Редкая птица, 2023. — 61 с. : цв. ил</a:t>
            </a:r>
            <a:r>
              <a:rPr lang="ru-RU" sz="900" dirty="0" smtClean="0">
                <a:latin typeface="Times New Roman" pitchFamily="18" charset="0"/>
                <a:cs typeface="Times New Roman" pitchFamily="18" charset="0"/>
              </a:rPr>
              <a:t>.</a:t>
            </a:r>
            <a:endParaRPr lang="ru-RU" sz="900" dirty="0">
              <a:latin typeface="Times New Roman" pitchFamily="18" charset="0"/>
              <a:cs typeface="Times New Roman" pitchFamily="18" charset="0"/>
            </a:endParaRPr>
          </a:p>
          <a:p>
            <a:r>
              <a:rPr lang="ru-RU" sz="900" i="1" dirty="0">
                <a:latin typeface="Times New Roman" pitchFamily="18" charset="0"/>
                <a:cs typeface="Times New Roman" pitchFamily="18" charset="0"/>
              </a:rPr>
              <a:t>Для дошкольного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11"/>
              </a:rPr>
              <a:t>Подробнее о книге на сайте «Библиогид» →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13. </a:t>
            </a:r>
            <a:r>
              <a:rPr lang="ru-RU" sz="900" b="1" dirty="0" err="1">
                <a:latin typeface="Times New Roman" pitchFamily="18" charset="0"/>
                <a:cs typeface="Times New Roman" pitchFamily="18" charset="0"/>
              </a:rPr>
              <a:t>Хэфнер</a:t>
            </a:r>
            <a:r>
              <a:rPr lang="ru-RU" sz="900" b="1" dirty="0">
                <a:latin typeface="Times New Roman" pitchFamily="18" charset="0"/>
                <a:cs typeface="Times New Roman" pitchFamily="18" charset="0"/>
              </a:rPr>
              <a:t>, </a:t>
            </a:r>
            <a:r>
              <a:rPr lang="ru-RU" sz="900" b="1" dirty="0" smtClean="0">
                <a:latin typeface="Times New Roman" pitchFamily="18" charset="0"/>
                <a:cs typeface="Times New Roman" pitchFamily="18" charset="0"/>
              </a:rPr>
              <a:t>Карла. </a:t>
            </a:r>
            <a:r>
              <a:rPr lang="ru-RU" sz="900" b="1" dirty="0">
                <a:latin typeface="Times New Roman" pitchFamily="18" charset="0"/>
                <a:cs typeface="Times New Roman" pitchFamily="18" charset="0"/>
              </a:rPr>
              <a:t>ДНК : код жизни : всё про гены, ДНК, генную инженерию, а ещё почему мы такие, какие есть / Карла </a:t>
            </a:r>
            <a:r>
              <a:rPr lang="ru-RU" sz="900" b="1" dirty="0" err="1">
                <a:latin typeface="Times New Roman" pitchFamily="18" charset="0"/>
                <a:cs typeface="Times New Roman" pitchFamily="18" charset="0"/>
              </a:rPr>
              <a:t>Хэфнер</a:t>
            </a:r>
            <a:r>
              <a:rPr lang="ru-RU" sz="900" dirty="0">
                <a:latin typeface="Times New Roman" pitchFamily="18" charset="0"/>
                <a:cs typeface="Times New Roman" pitchFamily="18" charset="0"/>
              </a:rPr>
              <a:t> ; иллюстрации Мике </a:t>
            </a:r>
            <a:r>
              <a:rPr lang="ru-RU" sz="900" dirty="0" err="1">
                <a:latin typeface="Times New Roman" pitchFamily="18" charset="0"/>
                <a:cs typeface="Times New Roman" pitchFamily="18" charset="0"/>
              </a:rPr>
              <a:t>Шайер</a:t>
            </a:r>
            <a:r>
              <a:rPr lang="ru-RU" sz="900" dirty="0">
                <a:latin typeface="Times New Roman" pitchFamily="18" charset="0"/>
                <a:cs typeface="Times New Roman" pitchFamily="18" charset="0"/>
              </a:rPr>
              <a:t> ; перевод с немецкого: Петр </a:t>
            </a:r>
            <a:r>
              <a:rPr lang="ru-RU" sz="900" dirty="0" err="1">
                <a:latin typeface="Times New Roman" pitchFamily="18" charset="0"/>
                <a:cs typeface="Times New Roman" pitchFamily="18" charset="0"/>
              </a:rPr>
              <a:t>Волцит</a:t>
            </a:r>
            <a:r>
              <a:rPr lang="ru-RU" sz="900" dirty="0">
                <a:latin typeface="Times New Roman" pitchFamily="18" charset="0"/>
                <a:cs typeface="Times New Roman" pitchFamily="18" charset="0"/>
              </a:rPr>
              <a:t>. — Москва : Пешком в историю, 2023. — 64 с. : цв. ил. — (Наука и техника).</a:t>
            </a:r>
          </a:p>
          <a:p>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среднего школьного возраста </a:t>
            </a:r>
            <a:endParaRPr lang="ru-RU" sz="900" dirty="0">
              <a:latin typeface="Times New Roman" pitchFamily="18" charset="0"/>
              <a:cs typeface="Times New Roman" pitchFamily="18" charset="0"/>
            </a:endParaRPr>
          </a:p>
          <a:p>
            <a:r>
              <a:rPr lang="ru-RU" sz="900" u="sng" dirty="0">
                <a:latin typeface="Times New Roman" pitchFamily="18" charset="0"/>
                <a:cs typeface="Times New Roman" pitchFamily="18" charset="0"/>
                <a:hlinkClick r:id="rId12"/>
              </a:rPr>
              <a:t>Подробнее о книге в обзоре «</a:t>
            </a:r>
            <a:r>
              <a:rPr lang="ru-RU" sz="900" u="sng" dirty="0" err="1">
                <a:latin typeface="Times New Roman" pitchFamily="18" charset="0"/>
                <a:cs typeface="Times New Roman" pitchFamily="18" charset="0"/>
                <a:hlinkClick r:id="rId12"/>
              </a:rPr>
              <a:t>Библиогида</a:t>
            </a:r>
            <a:r>
              <a:rPr lang="ru-RU" sz="900" u="sng" dirty="0">
                <a:latin typeface="Times New Roman" pitchFamily="18" charset="0"/>
                <a:cs typeface="Times New Roman" pitchFamily="18" charset="0"/>
                <a:hlinkClick r:id="rId12"/>
              </a:rPr>
              <a:t>» →</a:t>
            </a:r>
            <a:endParaRPr lang="ru-RU" sz="900" dirty="0">
              <a:latin typeface="Times New Roman" pitchFamily="18" charset="0"/>
              <a:cs typeface="Times New Roman" pitchFamily="18" charset="0"/>
            </a:endParaRPr>
          </a:p>
          <a:p>
            <a:r>
              <a:rPr lang="ru-RU" sz="900" dirty="0">
                <a:latin typeface="Times New Roman" pitchFamily="18" charset="0"/>
                <a:cs typeface="Times New Roman" pitchFamily="18" charset="0"/>
              </a:rPr>
              <a:t>14. </a:t>
            </a:r>
            <a:r>
              <a:rPr lang="ru-RU" sz="900" b="1" dirty="0" err="1">
                <a:latin typeface="Times New Roman" pitchFamily="18" charset="0"/>
                <a:cs typeface="Times New Roman" pitchFamily="18" charset="0"/>
              </a:rPr>
              <a:t>Цайзе</a:t>
            </a:r>
            <a:r>
              <a:rPr lang="ru-RU" sz="900" b="1" dirty="0">
                <a:latin typeface="Times New Roman" pitchFamily="18" charset="0"/>
                <a:cs typeface="Times New Roman" pitchFamily="18" charset="0"/>
              </a:rPr>
              <a:t>, </a:t>
            </a:r>
            <a:r>
              <a:rPr lang="ru-RU" sz="900" b="1" dirty="0" smtClean="0">
                <a:latin typeface="Times New Roman" pitchFamily="18" charset="0"/>
                <a:cs typeface="Times New Roman" pitchFamily="18" charset="0"/>
              </a:rPr>
              <a:t>Лена. </a:t>
            </a:r>
            <a:r>
              <a:rPr lang="ru-RU" sz="900" b="1" dirty="0">
                <a:latin typeface="Times New Roman" pitchFamily="18" charset="0"/>
                <a:cs typeface="Times New Roman" pitchFamily="18" charset="0"/>
              </a:rPr>
              <a:t>Как кошка приручила человека / Лена </a:t>
            </a:r>
            <a:r>
              <a:rPr lang="ru-RU" sz="900" b="1" dirty="0" err="1">
                <a:latin typeface="Times New Roman" pitchFamily="18" charset="0"/>
                <a:cs typeface="Times New Roman" pitchFamily="18" charset="0"/>
              </a:rPr>
              <a:t>Цайзе</a:t>
            </a:r>
            <a:r>
              <a:rPr lang="ru-RU" sz="900" b="1" dirty="0">
                <a:latin typeface="Times New Roman" pitchFamily="18" charset="0"/>
                <a:cs typeface="Times New Roman" pitchFamily="18" charset="0"/>
              </a:rPr>
              <a:t> </a:t>
            </a:r>
            <a:r>
              <a:rPr lang="ru-RU" sz="900" dirty="0">
                <a:latin typeface="Times New Roman" pitchFamily="18" charset="0"/>
                <a:cs typeface="Times New Roman" pitchFamily="18" charset="0"/>
              </a:rPr>
              <a:t>; перевод с немецкого Петра </a:t>
            </a:r>
            <a:r>
              <a:rPr lang="ru-RU" sz="900" dirty="0" err="1">
                <a:latin typeface="Times New Roman" pitchFamily="18" charset="0"/>
                <a:cs typeface="Times New Roman" pitchFamily="18" charset="0"/>
              </a:rPr>
              <a:t>Волцита</a:t>
            </a:r>
            <a:r>
              <a:rPr lang="ru-RU" sz="900" dirty="0">
                <a:latin typeface="Times New Roman" pitchFamily="18" charset="0"/>
                <a:cs typeface="Times New Roman" pitchFamily="18" charset="0"/>
              </a:rPr>
              <a:t>. — Москва : Пешком в историю, 2023. — 72 с.</a:t>
            </a:r>
            <a:br>
              <a:rPr lang="ru-RU" sz="900" dirty="0">
                <a:latin typeface="Times New Roman" pitchFamily="18" charset="0"/>
                <a:cs typeface="Times New Roman" pitchFamily="18" charset="0"/>
              </a:rPr>
            </a:br>
            <a:r>
              <a:rPr lang="ru-RU" sz="900" i="1" dirty="0" smtClean="0">
                <a:latin typeface="Times New Roman" pitchFamily="18" charset="0"/>
                <a:cs typeface="Times New Roman" pitchFamily="18" charset="0"/>
              </a:rPr>
              <a:t>Для </a:t>
            </a:r>
            <a:r>
              <a:rPr lang="ru-RU" sz="900" i="1" dirty="0">
                <a:latin typeface="Times New Roman" pitchFamily="18" charset="0"/>
                <a:cs typeface="Times New Roman" pitchFamily="18" charset="0"/>
              </a:rPr>
              <a:t>младшего и среднего школьного возраста</a:t>
            </a:r>
            <a:r>
              <a:rPr lang="ru-RU" sz="900" dirty="0">
                <a:latin typeface="Times New Roman" pitchFamily="18" charset="0"/>
                <a:cs typeface="Times New Roman" pitchFamily="18" charset="0"/>
              </a:rPr>
              <a:t> </a:t>
            </a:r>
          </a:p>
        </p:txBody>
      </p:sp>
    </p:spTree>
    <p:extLst>
      <p:ext uri="{BB962C8B-B14F-4D97-AF65-F5344CB8AC3E}">
        <p14:creationId xmlns:p14="http://schemas.microsoft.com/office/powerpoint/2010/main" val="1211522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15416"/>
            <a:ext cx="8229600" cy="1143000"/>
          </a:xfrm>
        </p:spPr>
        <p:txBody>
          <a:bodyPr>
            <a:normAutofit/>
          </a:bodyPr>
          <a:lstStyle/>
          <a:p>
            <a:r>
              <a:rPr lang="ru-RU" sz="2500" b="1" dirty="0" smtClean="0">
                <a:solidFill>
                  <a:schemeClr val="accent3">
                    <a:lumMod val="50000"/>
                  </a:schemeClr>
                </a:solidFill>
                <a:latin typeface="Comic Sans MS" pitchFamily="66" charset="0"/>
              </a:rPr>
              <a:t>ИНТЕРАКТИВНАЯ ВЫСТАВКА</a:t>
            </a:r>
            <a:endParaRPr lang="ru-RU" sz="2500" b="1" dirty="0">
              <a:solidFill>
                <a:schemeClr val="accent3">
                  <a:lumMod val="50000"/>
                </a:schemeClr>
              </a:solidFill>
              <a:latin typeface="Comic Sans MS" pitchFamily="66" charset="0"/>
            </a:endParaRPr>
          </a:p>
        </p:txBody>
      </p:sp>
      <p:pic>
        <p:nvPicPr>
          <p:cNvPr id="1026" name="Picture 2" descr="C:\Users\khln\Desktop\IMG_20240322_1633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48680"/>
            <a:ext cx="5688632" cy="42664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7" name="Picture 3" descr="C:\Users\khln\Desktop\IMG_20240322_162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957960"/>
            <a:ext cx="2249431" cy="16870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C:\Users\khln\Desktop\IMG_20240322_1627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970847"/>
            <a:ext cx="2232248" cy="16741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6508" y="980728"/>
            <a:ext cx="2880320" cy="5139869"/>
          </a:xfrm>
          <a:prstGeom prst="rect">
            <a:avLst/>
          </a:prstGeom>
          <a:noFill/>
        </p:spPr>
        <p:txBody>
          <a:bodyPr wrap="square" rtlCol="0">
            <a:spAutoFit/>
          </a:bodyPr>
          <a:lstStyle/>
          <a:p>
            <a:r>
              <a:rPr lang="ru-RU" sz="2000" dirty="0" smtClean="0">
                <a:solidFill>
                  <a:srgbClr val="C00000"/>
                </a:solidFill>
                <a:latin typeface="Comic Sans MS" pitchFamily="66" charset="0"/>
              </a:rPr>
              <a:t>Основные элементы:</a:t>
            </a:r>
          </a:p>
          <a:p>
            <a:endParaRPr lang="ru-RU" sz="2000" dirty="0" smtClean="0">
              <a:solidFill>
                <a:srgbClr val="C00000"/>
              </a:solidFill>
              <a:latin typeface="Comic Sans MS" pitchFamily="66" charset="0"/>
            </a:endParaRPr>
          </a:p>
          <a:p>
            <a:pPr marL="285750" indent="-285750">
              <a:buFontTx/>
              <a:buChar char="-"/>
            </a:pPr>
            <a:r>
              <a:rPr lang="ru-RU" sz="1600" dirty="0" smtClean="0">
                <a:latin typeface="Comic Sans MS" pitchFamily="66" charset="0"/>
              </a:rPr>
              <a:t>логотип экспертного совета;</a:t>
            </a:r>
          </a:p>
          <a:p>
            <a:pPr marL="285750" indent="-285750">
              <a:buFontTx/>
              <a:buChar char="-"/>
            </a:pPr>
            <a:r>
              <a:rPr lang="ru-RU" sz="1600" dirty="0">
                <a:latin typeface="Comic Sans MS" pitchFamily="66" charset="0"/>
              </a:rPr>
              <a:t>с</a:t>
            </a:r>
            <a:r>
              <a:rPr lang="ru-RU" sz="1600" dirty="0" smtClean="0">
                <a:latin typeface="Comic Sans MS" pitchFamily="66" charset="0"/>
              </a:rPr>
              <a:t>тикеры с логотипом </a:t>
            </a:r>
            <a:r>
              <a:rPr lang="ru-RU" sz="1600" dirty="0">
                <a:latin typeface="Comic Sans MS" pitchFamily="66" charset="0"/>
              </a:rPr>
              <a:t>на </a:t>
            </a:r>
            <a:r>
              <a:rPr lang="ru-RU" sz="1600" dirty="0" smtClean="0">
                <a:latin typeface="Comic Sans MS" pitchFamily="66" charset="0"/>
              </a:rPr>
              <a:t>обложки </a:t>
            </a:r>
            <a:r>
              <a:rPr lang="ru-RU" sz="1600" dirty="0">
                <a:latin typeface="Comic Sans MS" pitchFamily="66" charset="0"/>
              </a:rPr>
              <a:t>книг</a:t>
            </a:r>
            <a:r>
              <a:rPr lang="ru-RU" sz="1600" dirty="0" smtClean="0">
                <a:latin typeface="Comic Sans MS" pitchFamily="66" charset="0"/>
              </a:rPr>
              <a:t>;</a:t>
            </a:r>
          </a:p>
          <a:p>
            <a:pPr marL="285750" indent="-285750">
              <a:buFontTx/>
              <a:buChar char="-"/>
            </a:pPr>
            <a:r>
              <a:rPr lang="ru-RU" sz="1600" dirty="0" smtClean="0">
                <a:latin typeface="Comic Sans MS" pitchFamily="66" charset="0"/>
              </a:rPr>
              <a:t>QR-коды </a:t>
            </a:r>
            <a:r>
              <a:rPr lang="ru-RU" sz="1600" dirty="0">
                <a:latin typeface="Comic Sans MS" pitchFamily="66" charset="0"/>
              </a:rPr>
              <a:t>на страницу сайта РГДБ</a:t>
            </a:r>
            <a:r>
              <a:rPr lang="ru-RU" sz="1600" dirty="0" smtClean="0">
                <a:latin typeface="Comic Sans MS" pitchFamily="66" charset="0"/>
              </a:rPr>
              <a:t>;</a:t>
            </a:r>
          </a:p>
          <a:p>
            <a:pPr marL="285750" indent="-285750">
              <a:buFontTx/>
              <a:buChar char="-"/>
            </a:pPr>
            <a:r>
              <a:rPr lang="ru-RU" sz="1600" dirty="0" err="1" smtClean="0">
                <a:latin typeface="Comic Sans MS" pitchFamily="66" charset="0"/>
              </a:rPr>
              <a:t>лэйблы</a:t>
            </a:r>
            <a:r>
              <a:rPr lang="ru-RU" sz="1600" dirty="0" smtClean="0">
                <a:latin typeface="Comic Sans MS" pitchFamily="66" charset="0"/>
              </a:rPr>
              <a:t> к разделам;</a:t>
            </a:r>
          </a:p>
          <a:p>
            <a:pPr marL="285750" indent="-285750">
              <a:buFontTx/>
              <a:buChar char="-"/>
            </a:pPr>
            <a:r>
              <a:rPr lang="ru-RU" sz="1600" dirty="0">
                <a:latin typeface="Comic Sans MS" pitchFamily="66" charset="0"/>
              </a:rPr>
              <a:t>п</a:t>
            </a:r>
            <a:r>
              <a:rPr lang="ru-RU" sz="1600" dirty="0" smtClean="0">
                <a:latin typeface="Comic Sans MS" pitchFamily="66" charset="0"/>
              </a:rPr>
              <a:t>остеры на отдельные издания;</a:t>
            </a:r>
          </a:p>
          <a:p>
            <a:pPr marL="285750" indent="-285750">
              <a:buFontTx/>
              <a:buChar char="-"/>
            </a:pPr>
            <a:r>
              <a:rPr lang="ru-RU" sz="1600" dirty="0" smtClean="0">
                <a:latin typeface="Comic Sans MS" pitchFamily="66" charset="0"/>
              </a:rPr>
              <a:t>библиографические </a:t>
            </a:r>
            <a:r>
              <a:rPr lang="ru-RU" sz="1600" dirty="0">
                <a:latin typeface="Comic Sans MS" pitchFamily="66" charset="0"/>
              </a:rPr>
              <a:t>списки на мольбертах</a:t>
            </a:r>
            <a:r>
              <a:rPr lang="ru-RU" sz="1600" dirty="0" smtClean="0">
                <a:latin typeface="Comic Sans MS" pitchFamily="66" charset="0"/>
              </a:rPr>
              <a:t>;</a:t>
            </a:r>
          </a:p>
          <a:p>
            <a:pPr marL="285750" indent="-285750">
              <a:buFontTx/>
              <a:buChar char="-"/>
            </a:pPr>
            <a:r>
              <a:rPr lang="ru-RU" sz="1600" dirty="0">
                <a:latin typeface="Comic Sans MS" pitchFamily="66" charset="0"/>
              </a:rPr>
              <a:t>к</a:t>
            </a:r>
            <a:r>
              <a:rPr lang="ru-RU" sz="1600" dirty="0" smtClean="0">
                <a:latin typeface="Comic Sans MS" pitchFamily="66" charset="0"/>
              </a:rPr>
              <a:t>нижные закладки с вопросниками и игровыми заданиями;</a:t>
            </a:r>
          </a:p>
          <a:p>
            <a:pPr marL="285750" indent="-285750">
              <a:buFontTx/>
              <a:buChar char="-"/>
            </a:pPr>
            <a:r>
              <a:rPr lang="ru-RU" sz="1600" dirty="0">
                <a:latin typeface="Comic Sans MS" pitchFamily="66" charset="0"/>
              </a:rPr>
              <a:t>к</a:t>
            </a:r>
            <a:r>
              <a:rPr lang="ru-RU" sz="1600" dirty="0" smtClean="0">
                <a:latin typeface="Comic Sans MS" pitchFamily="66" charset="0"/>
              </a:rPr>
              <a:t>арточная викторина по книгам.</a:t>
            </a:r>
            <a:endParaRPr lang="ru-RU" sz="1600" dirty="0">
              <a:latin typeface="Comic Sans MS" pitchFamily="66" charset="0"/>
            </a:endParaRPr>
          </a:p>
          <a:p>
            <a:pPr marL="285750" indent="-285750">
              <a:buFontTx/>
              <a:buChar char="-"/>
            </a:pPr>
            <a:endParaRPr lang="ru-RU" sz="1600" dirty="0" smtClean="0">
              <a:latin typeface="Comic Sans MS" pitchFamily="66" charset="0"/>
            </a:endParaRPr>
          </a:p>
          <a:p>
            <a:pPr marL="285750" indent="-285750">
              <a:buFontTx/>
              <a:buChar char="-"/>
            </a:pPr>
            <a:endParaRPr lang="ru-RU" sz="1600" dirty="0">
              <a:solidFill>
                <a:srgbClr val="C00000"/>
              </a:solidFill>
              <a:latin typeface="Comic Sans MS" pitchFamily="66" charset="0"/>
            </a:endParaRPr>
          </a:p>
        </p:txBody>
      </p:sp>
    </p:spTree>
    <p:extLst>
      <p:ext uri="{BB962C8B-B14F-4D97-AF65-F5344CB8AC3E}">
        <p14:creationId xmlns:p14="http://schemas.microsoft.com/office/powerpoint/2010/main" val="4063522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404664"/>
            <a:ext cx="8120063" cy="53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11560" y="5775177"/>
            <a:ext cx="7760022"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Ссылка на страницу сайта РГДБ:</a:t>
            </a:r>
          </a:p>
          <a:p>
            <a:pPr algn="ct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hlinkClick r:id="rId3"/>
              </a:rPr>
              <a:t>https</a:t>
            </a:r>
            <a:r>
              <a:rPr lang="en-US" b="1" dirty="0">
                <a:latin typeface="Times New Roman" pitchFamily="18" charset="0"/>
                <a:cs typeface="Times New Roman" pitchFamily="18" charset="0"/>
                <a:hlinkClick r:id="rId3"/>
              </a:rPr>
              <a:t>://</a:t>
            </a:r>
            <a:r>
              <a:rPr lang="en-US" b="1" dirty="0" smtClean="0">
                <a:latin typeface="Times New Roman" pitchFamily="18" charset="0"/>
                <a:cs typeface="Times New Roman" pitchFamily="18" charset="0"/>
                <a:hlinkClick r:id="rId3"/>
              </a:rPr>
              <a:t>rgdb.ru/professionalam/15666-ekspertnyj-sovet</a:t>
            </a:r>
            <a:endParaRPr lang="ru-RU" b="1" dirty="0" smtClean="0">
              <a:latin typeface="Times New Roman" pitchFamily="18" charset="0"/>
              <a:cs typeface="Times New Roman" pitchFamily="18" charset="0"/>
            </a:endParaRPr>
          </a:p>
          <a:p>
            <a:endParaRPr lang="ru-RU" b="1" dirty="0"/>
          </a:p>
        </p:txBody>
      </p:sp>
    </p:spTree>
    <p:extLst>
      <p:ext uri="{BB962C8B-B14F-4D97-AF65-F5344CB8AC3E}">
        <p14:creationId xmlns:p14="http://schemas.microsoft.com/office/powerpoint/2010/main" val="73376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081" y="188640"/>
            <a:ext cx="8229600" cy="980728"/>
          </a:xfrm>
        </p:spPr>
        <p:txBody>
          <a:bodyPr>
            <a:normAutofit/>
          </a:bodyPr>
          <a:lstStyle/>
          <a:p>
            <a:pPr algn="ctr"/>
            <a:r>
              <a:rPr lang="ru-RU" sz="3200" b="1" dirty="0" smtClean="0">
                <a:solidFill>
                  <a:schemeClr val="accent1"/>
                </a:solidFill>
                <a:latin typeface="Comic Sans MS" pitchFamily="66" charset="0"/>
              </a:rPr>
              <a:t>Встретимся в апреле</a:t>
            </a:r>
            <a:endParaRPr lang="ru-RU" sz="3200" b="1" dirty="0">
              <a:solidFill>
                <a:schemeClr val="accent1"/>
              </a:solidFill>
              <a:latin typeface="Comic Sans MS" pitchFamily="66" charset="0"/>
            </a:endParaRPr>
          </a:p>
        </p:txBody>
      </p:sp>
      <p:sp>
        <p:nvSpPr>
          <p:cNvPr id="3" name="Объект 2"/>
          <p:cNvSpPr>
            <a:spLocks noGrp="1"/>
          </p:cNvSpPr>
          <p:nvPr>
            <p:ph idx="1"/>
          </p:nvPr>
        </p:nvSpPr>
        <p:spPr>
          <a:xfrm>
            <a:off x="4751512" y="2082978"/>
            <a:ext cx="4392488" cy="2736304"/>
          </a:xfrm>
        </p:spPr>
        <p:txBody>
          <a:bodyPr>
            <a:normAutofit fontScale="92500" lnSpcReduction="20000"/>
          </a:bodyPr>
          <a:lstStyle/>
          <a:p>
            <a:pPr>
              <a:buFont typeface="Wingdings" pitchFamily="2" charset="2"/>
              <a:buChar char="ü"/>
            </a:pPr>
            <a:r>
              <a:rPr lang="ru-RU" sz="2000" dirty="0">
                <a:latin typeface="Times New Roman" pitchFamily="18" charset="0"/>
                <a:cs typeface="Times New Roman" pitchFamily="18" charset="0"/>
              </a:rPr>
              <a:t>Время: </a:t>
            </a:r>
            <a:r>
              <a:rPr lang="ru-RU" sz="2000" dirty="0" smtClean="0">
                <a:latin typeface="Times New Roman" pitchFamily="18" charset="0"/>
                <a:cs typeface="Times New Roman" pitchFamily="18" charset="0"/>
              </a:rPr>
              <a:t>29 апреля,  </a:t>
            </a:r>
          </a:p>
          <a:p>
            <a:pPr marL="0" indent="0">
              <a:buNone/>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в </a:t>
            </a:r>
            <a:r>
              <a:rPr lang="ru-RU" sz="2000" dirty="0">
                <a:latin typeface="Times New Roman" pitchFamily="18" charset="0"/>
                <a:cs typeface="Times New Roman" pitchFamily="18" charset="0"/>
              </a:rPr>
              <a:t>11-00 часов</a:t>
            </a:r>
          </a:p>
          <a:p>
            <a:pPr>
              <a:buFont typeface="Wingdings" pitchFamily="2" charset="2"/>
              <a:buChar char="ü"/>
            </a:pPr>
            <a:endParaRPr lang="ru-RU" sz="2000" dirty="0">
              <a:latin typeface="Times New Roman" pitchFamily="18" charset="0"/>
              <a:cs typeface="Times New Roman" pitchFamily="18" charset="0"/>
            </a:endParaRPr>
          </a:p>
          <a:p>
            <a:pPr>
              <a:buFont typeface="Wingdings" pitchFamily="2" charset="2"/>
              <a:buChar char="ü"/>
            </a:pPr>
            <a:r>
              <a:rPr lang="ru-RU" sz="2000" dirty="0">
                <a:latin typeface="Times New Roman" pitchFamily="18" charset="0"/>
                <a:cs typeface="Times New Roman" pitchFamily="18" charset="0"/>
              </a:rPr>
              <a:t>Место: YouTube-канал</a:t>
            </a:r>
          </a:p>
          <a:p>
            <a:pPr>
              <a:buFont typeface="Wingdings" pitchFamily="2" charset="2"/>
              <a:buChar char="ü"/>
            </a:pPr>
            <a:endParaRPr lang="ru-RU" sz="2000" dirty="0">
              <a:latin typeface="Times New Roman" pitchFamily="18" charset="0"/>
              <a:cs typeface="Times New Roman" pitchFamily="18" charset="0"/>
            </a:endParaRPr>
          </a:p>
          <a:p>
            <a:pPr>
              <a:buFont typeface="Wingdings" pitchFamily="2" charset="2"/>
              <a:buChar char="ü"/>
            </a:pPr>
            <a:r>
              <a:rPr lang="ru-RU" sz="2000" dirty="0">
                <a:latin typeface="Times New Roman" pitchFamily="18" charset="0"/>
                <a:cs typeface="Times New Roman" pitchFamily="18" charset="0"/>
              </a:rPr>
              <a:t>Тема: </a:t>
            </a:r>
            <a:r>
              <a:rPr lang="ru-RU" sz="2000" dirty="0" smtClean="0">
                <a:latin typeface="Times New Roman" pitchFamily="18" charset="0"/>
                <a:cs typeface="Times New Roman" pitchFamily="18" charset="0"/>
              </a:rPr>
              <a:t>«Издательства – юбиляры 2024 года» </a:t>
            </a:r>
          </a:p>
          <a:p>
            <a:pPr marL="0" indent="0">
              <a:buNone/>
            </a:pPr>
            <a:r>
              <a:rPr lang="ru-RU" sz="2000" dirty="0" smtClean="0">
                <a:latin typeface="Times New Roman" pitchFamily="18" charset="0"/>
                <a:cs typeface="Times New Roman" pitchFamily="18" charset="0"/>
              </a:rPr>
              <a:t>(«КомпасГид», «Поляндрия», «Настя и Никита», «Абрикобукс»)</a:t>
            </a:r>
            <a:endParaRPr lang="ru-RU"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46767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87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84" y="818207"/>
            <a:ext cx="3059038" cy="44562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426" y="1052736"/>
            <a:ext cx="3008709" cy="27386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339884" y="5527966"/>
            <a:ext cx="3238126" cy="1200329"/>
          </a:xfrm>
          <a:prstGeom prst="rect">
            <a:avLst/>
          </a:prstGeom>
          <a:noFill/>
        </p:spPr>
        <p:txBody>
          <a:bodyPr wrap="square" rtlCol="0">
            <a:spAutoFit/>
          </a:bodyPr>
          <a:lstStyle/>
          <a:p>
            <a:r>
              <a:rPr lang="ru-RU" sz="1200" b="1" dirty="0" err="1">
                <a:latin typeface="Times New Roman" pitchFamily="18" charset="0"/>
                <a:cs typeface="Times New Roman" pitchFamily="18" charset="0"/>
              </a:rPr>
              <a:t>Хаяси</a:t>
            </a:r>
            <a:r>
              <a:rPr lang="ru-RU" sz="1200" b="1" dirty="0">
                <a:latin typeface="Times New Roman" pitchFamily="18" charset="0"/>
                <a:cs typeface="Times New Roman" pitchFamily="18" charset="0"/>
              </a:rPr>
              <a:t>, </a:t>
            </a:r>
            <a:r>
              <a:rPr lang="ru-RU" sz="1200" b="1" dirty="0" smtClean="0">
                <a:latin typeface="Times New Roman" pitchFamily="18" charset="0"/>
                <a:cs typeface="Times New Roman" pitchFamily="18" charset="0"/>
              </a:rPr>
              <a:t>Кирин. </a:t>
            </a:r>
          </a:p>
          <a:p>
            <a:r>
              <a:rPr lang="ru-RU" sz="1200" b="1" dirty="0" smtClean="0">
                <a:latin typeface="Times New Roman" pitchFamily="18" charset="0"/>
                <a:cs typeface="Times New Roman" pitchFamily="18" charset="0"/>
              </a:rPr>
              <a:t>Красные </a:t>
            </a:r>
            <a:r>
              <a:rPr lang="ru-RU" sz="1200" b="1" dirty="0">
                <a:latin typeface="Times New Roman" pitchFamily="18" charset="0"/>
                <a:cs typeface="Times New Roman" pitchFamily="18" charset="0"/>
              </a:rPr>
              <a:t>варежки / Кирин </a:t>
            </a:r>
            <a:r>
              <a:rPr lang="ru-RU" sz="1200" b="1" dirty="0" err="1" smtClean="0">
                <a:latin typeface="Times New Roman" pitchFamily="18" charset="0"/>
                <a:cs typeface="Times New Roman" pitchFamily="18" charset="0"/>
              </a:rPr>
              <a:t>Хаяси</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иллюстрации </a:t>
            </a:r>
            <a:r>
              <a:rPr lang="ru-RU" sz="1200" dirty="0" err="1">
                <a:latin typeface="Times New Roman" pitchFamily="18" charset="0"/>
                <a:cs typeface="Times New Roman" pitchFamily="18" charset="0"/>
              </a:rPr>
              <a:t>Тиаки</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Окада</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перевела с японского Елена </a:t>
            </a:r>
            <a:r>
              <a:rPr lang="ru-RU" sz="1200" dirty="0" err="1">
                <a:latin typeface="Times New Roman" pitchFamily="18" charset="0"/>
                <a:cs typeface="Times New Roman" pitchFamily="18" charset="0"/>
              </a:rPr>
              <a:t>Байбикова</a:t>
            </a:r>
            <a:r>
              <a:rPr lang="ru-RU" sz="1200" dirty="0">
                <a:latin typeface="Times New Roman" pitchFamily="18" charset="0"/>
                <a:cs typeface="Times New Roman" pitchFamily="18" charset="0"/>
              </a:rPr>
              <a:t>. — </a:t>
            </a:r>
            <a:r>
              <a:rPr lang="ru-RU" sz="1200" dirty="0" smtClean="0">
                <a:latin typeface="Times New Roman" pitchFamily="18" charset="0"/>
                <a:cs typeface="Times New Roman" pitchFamily="18" charset="0"/>
              </a:rPr>
              <a:t>Санкт-Петербург: </a:t>
            </a:r>
            <a:r>
              <a:rPr lang="ru-RU" sz="1200" dirty="0">
                <a:latin typeface="Times New Roman" pitchFamily="18" charset="0"/>
                <a:cs typeface="Times New Roman" pitchFamily="18" charset="0"/>
              </a:rPr>
              <a:t>Поляндрия Принт, 2023 — [32] с</a:t>
            </a:r>
            <a:r>
              <a:rPr lang="ru-RU" sz="1200" dirty="0" smtClean="0">
                <a:latin typeface="Times New Roman" pitchFamily="18" charset="0"/>
                <a:cs typeface="Times New Roman" pitchFamily="18" charset="0"/>
              </a:rPr>
              <a:t>.: ил.- Текст: непосредственный.</a:t>
            </a:r>
            <a:endParaRPr lang="ru-RU" sz="1200" dirty="0">
              <a:latin typeface="Times New Roman" pitchFamily="18" charset="0"/>
              <a:cs typeface="Times New Roman" pitchFamily="18" charset="0"/>
            </a:endParaRPr>
          </a:p>
        </p:txBody>
      </p:sp>
      <p:sp>
        <p:nvSpPr>
          <p:cNvPr id="5" name="TextBox 4"/>
          <p:cNvSpPr txBox="1"/>
          <p:nvPr/>
        </p:nvSpPr>
        <p:spPr>
          <a:xfrm>
            <a:off x="3344779" y="106839"/>
            <a:ext cx="5905294" cy="584775"/>
          </a:xfrm>
          <a:prstGeom prst="rect">
            <a:avLst/>
          </a:prstGeom>
          <a:noFill/>
        </p:spPr>
        <p:txBody>
          <a:bodyPr wrap="square" rtlCol="0">
            <a:spAutoFit/>
          </a:bodyPr>
          <a:lstStyle/>
          <a:p>
            <a:r>
              <a:rPr lang="ru-RU" sz="2500" b="1" dirty="0">
                <a:latin typeface="Comic Sans MS" pitchFamily="66" charset="0"/>
                <a:cs typeface="Times New Roman" panose="02020603050405020304" pitchFamily="18" charset="0"/>
              </a:rPr>
              <a:t>Кирин </a:t>
            </a:r>
            <a:r>
              <a:rPr lang="ru-RU" sz="2500" b="1" dirty="0" err="1" smtClean="0">
                <a:latin typeface="Comic Sans MS" pitchFamily="66" charset="0"/>
                <a:cs typeface="Times New Roman" panose="02020603050405020304" pitchFamily="18" charset="0"/>
              </a:rPr>
              <a:t>Хаяси</a:t>
            </a:r>
            <a:r>
              <a:rPr lang="ru-RU" sz="2500" b="1" dirty="0" smtClean="0">
                <a:latin typeface="Comic Sans MS" pitchFamily="66" charset="0"/>
                <a:cs typeface="Times New Roman" panose="02020603050405020304" pitchFamily="18" charset="0"/>
              </a:rPr>
              <a:t> </a:t>
            </a:r>
            <a:r>
              <a:rPr lang="ru-RU" sz="2500" b="1" dirty="0" smtClean="0">
                <a:solidFill>
                  <a:srgbClr val="C00000"/>
                </a:solidFill>
                <a:latin typeface="Comic Sans MS" pitchFamily="66" charset="0"/>
                <a:cs typeface="Times New Roman" panose="02020603050405020304" pitchFamily="18" charset="0"/>
              </a:rPr>
              <a:t>«Красные варежки» </a:t>
            </a:r>
            <a:r>
              <a:rPr lang="ru-RU" sz="3200" b="1" dirty="0">
                <a:latin typeface="Comic Sans MS" pitchFamily="66" charset="0"/>
                <a:cs typeface="Times New Roman" panose="02020603050405020304" pitchFamily="18" charset="0"/>
              </a:rPr>
              <a:t> </a:t>
            </a:r>
          </a:p>
        </p:txBody>
      </p:sp>
      <p:sp>
        <p:nvSpPr>
          <p:cNvPr id="6" name="TextBox 5"/>
          <p:cNvSpPr txBox="1"/>
          <p:nvPr/>
        </p:nvSpPr>
        <p:spPr>
          <a:xfrm>
            <a:off x="3491880" y="1280004"/>
            <a:ext cx="2298032" cy="3970318"/>
          </a:xfrm>
          <a:prstGeom prst="rect">
            <a:avLst/>
          </a:prstGeom>
          <a:noFill/>
        </p:spPr>
        <p:txBody>
          <a:bodyPr wrap="square" rtlCol="0">
            <a:spAutoFit/>
          </a:bodyPr>
          <a:lstStyle/>
          <a:p>
            <a:r>
              <a:rPr lang="ru-RU" sz="1400" dirty="0" smtClean="0">
                <a:latin typeface="Times New Roman" pitchFamily="18" charset="0"/>
                <a:cs typeface="Times New Roman" pitchFamily="18" charset="0"/>
              </a:rPr>
              <a:t>«</a:t>
            </a:r>
            <a:r>
              <a:rPr lang="ru-RU" sz="1400" i="1" dirty="0">
                <a:latin typeface="Times New Roman" pitchFamily="18" charset="0"/>
                <a:cs typeface="Times New Roman" pitchFamily="18" charset="0"/>
              </a:rPr>
              <a:t>Красные варежки всегда вместе — правая и левая. Шерстяные, мягкие, они надёжно берегут от холода руки Малышки. Когда она первый раз лепила снеговика обе варежки дружно ей </a:t>
            </a:r>
            <a:r>
              <a:rPr lang="ru-RU" sz="1400" i="1" dirty="0" smtClean="0">
                <a:latin typeface="Times New Roman" pitchFamily="18" charset="0"/>
                <a:cs typeface="Times New Roman" pitchFamily="18" charset="0"/>
              </a:rPr>
              <a:t>помогали.</a:t>
            </a:r>
            <a:r>
              <a:rPr lang="ru-RU" sz="1400" i="1" dirty="0">
                <a:latin typeface="Times New Roman" pitchFamily="18" charset="0"/>
                <a:cs typeface="Times New Roman" pitchFamily="18" charset="0"/>
              </a:rPr>
              <a:t/>
            </a:r>
            <a:br>
              <a:rPr lang="ru-RU" sz="1400" i="1" dirty="0">
                <a:latin typeface="Times New Roman" pitchFamily="18" charset="0"/>
                <a:cs typeface="Times New Roman" pitchFamily="18" charset="0"/>
              </a:rPr>
            </a:br>
            <a:r>
              <a:rPr lang="ru-RU" sz="1400" i="1" dirty="0">
                <a:latin typeface="Times New Roman" pitchFamily="18" charset="0"/>
                <a:cs typeface="Times New Roman" pitchFamily="18" charset="0"/>
              </a:rPr>
              <a:t>Чтобы Малышкины ладошки не замерзли мы и завтра будем мягкими и теплыми и послезавтра и </a:t>
            </a:r>
            <a:r>
              <a:rPr lang="ru-RU" sz="1400" i="1" dirty="0" smtClean="0">
                <a:latin typeface="Times New Roman" pitchFamily="18" charset="0"/>
                <a:cs typeface="Times New Roman" pitchFamily="18" charset="0"/>
              </a:rPr>
              <a:t>потом.</a:t>
            </a:r>
            <a:endParaRPr lang="ru-RU" sz="1400" dirty="0">
              <a:latin typeface="Times New Roman" pitchFamily="18" charset="0"/>
              <a:cs typeface="Times New Roman" pitchFamily="18" charset="0"/>
            </a:endParaRPr>
          </a:p>
          <a:p>
            <a:r>
              <a:rPr lang="ru-RU" sz="1400" i="1" dirty="0">
                <a:latin typeface="Times New Roman" pitchFamily="18" charset="0"/>
                <a:cs typeface="Times New Roman" pitchFamily="18" charset="0"/>
              </a:rPr>
              <a:t>Так греясь рядышком у печки обещают варежки друг дружке каждый вечер»</a:t>
            </a:r>
            <a:endParaRPr lang="ru-RU" sz="1400" dirty="0">
              <a:latin typeface="Times New Roman" pitchFamily="18" charset="0"/>
              <a:cs typeface="Times New Roman"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853" y="3954232"/>
            <a:ext cx="3020829" cy="25921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3510497" y="6353747"/>
            <a:ext cx="705958" cy="400110"/>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6+</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11910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458" y="5406191"/>
            <a:ext cx="3651584" cy="1200329"/>
          </a:xfrm>
          <a:prstGeom prst="rect">
            <a:avLst/>
          </a:prstGeom>
          <a:noFill/>
        </p:spPr>
        <p:txBody>
          <a:bodyPr wrap="square" rtlCol="0">
            <a:spAutoFit/>
          </a:bodyPr>
          <a:lstStyle/>
          <a:p>
            <a:r>
              <a:rPr lang="ru-RU" sz="1200" b="1" dirty="0" err="1">
                <a:latin typeface="Times New Roman" pitchFamily="18" charset="0"/>
                <a:cs typeface="Times New Roman" pitchFamily="18" charset="0"/>
              </a:rPr>
              <a:t>Висс</a:t>
            </a:r>
            <a:r>
              <a:rPr lang="ru-RU" sz="1200" b="1" dirty="0">
                <a:latin typeface="Times New Roman" pitchFamily="18" charset="0"/>
                <a:cs typeface="Times New Roman" pitchFamily="18" charset="0"/>
              </a:rPr>
              <a:t>, </a:t>
            </a:r>
            <a:r>
              <a:rPr lang="ru-RU" sz="1200" b="1" dirty="0" smtClean="0">
                <a:latin typeface="Times New Roman" pitchFamily="18" charset="0"/>
                <a:cs typeface="Times New Roman" pitchFamily="18" charset="0"/>
              </a:rPr>
              <a:t>Натали. </a:t>
            </a:r>
          </a:p>
          <a:p>
            <a:r>
              <a:rPr lang="ru-RU" sz="1200" b="1" dirty="0" smtClean="0">
                <a:latin typeface="Times New Roman" pitchFamily="18" charset="0"/>
                <a:cs typeface="Times New Roman" pitchFamily="18" charset="0"/>
              </a:rPr>
              <a:t>Автобусная </a:t>
            </a:r>
            <a:r>
              <a:rPr lang="ru-RU" sz="1200" b="1" dirty="0">
                <a:latin typeface="Times New Roman" pitchFamily="18" charset="0"/>
                <a:cs typeface="Times New Roman" pitchFamily="18" charset="0"/>
              </a:rPr>
              <a:t>остановка / Натали </a:t>
            </a:r>
            <a:r>
              <a:rPr lang="ru-RU" sz="1200" b="1" dirty="0" err="1">
                <a:latin typeface="Times New Roman" pitchFamily="18" charset="0"/>
                <a:cs typeface="Times New Roman" pitchFamily="18" charset="0"/>
              </a:rPr>
              <a:t>Висс</a:t>
            </a:r>
            <a:r>
              <a:rPr lang="ru-RU" sz="1200" dirty="0">
                <a:latin typeface="Times New Roman" pitchFamily="18" charset="0"/>
                <a:cs typeface="Times New Roman" pitchFamily="18" charset="0"/>
              </a:rPr>
              <a:t> ; иллюстрации Жюльет </a:t>
            </a:r>
            <a:r>
              <a:rPr lang="ru-RU" sz="1200" dirty="0" smtClean="0">
                <a:latin typeface="Times New Roman" pitchFamily="18" charset="0"/>
                <a:cs typeface="Times New Roman" pitchFamily="18" charset="0"/>
              </a:rPr>
              <a:t>Лагранж; </a:t>
            </a:r>
            <a:r>
              <a:rPr lang="ru-RU" sz="1200" dirty="0">
                <a:latin typeface="Times New Roman" pitchFamily="18" charset="0"/>
                <a:cs typeface="Times New Roman" pitchFamily="18" charset="0"/>
              </a:rPr>
              <a:t>перевела с французского Александра </a:t>
            </a:r>
            <a:r>
              <a:rPr lang="ru-RU" sz="1200" dirty="0" err="1">
                <a:latin typeface="Times New Roman" pitchFamily="18" charset="0"/>
                <a:cs typeface="Times New Roman" pitchFamily="18" charset="0"/>
              </a:rPr>
              <a:t>Глебовская</a:t>
            </a:r>
            <a:r>
              <a:rPr lang="ru-RU" sz="1200" dirty="0">
                <a:latin typeface="Times New Roman" pitchFamily="18" charset="0"/>
                <a:cs typeface="Times New Roman" pitchFamily="18" charset="0"/>
              </a:rPr>
              <a:t>. — </a:t>
            </a:r>
            <a:r>
              <a:rPr lang="ru-RU" sz="1200" dirty="0" smtClean="0">
                <a:latin typeface="Times New Roman" pitchFamily="18" charset="0"/>
                <a:cs typeface="Times New Roman" pitchFamily="18" charset="0"/>
              </a:rPr>
              <a:t>Санкт-Петербург: </a:t>
            </a:r>
            <a:r>
              <a:rPr lang="ru-RU" sz="1200" dirty="0">
                <a:latin typeface="Times New Roman" pitchFamily="18" charset="0"/>
                <a:cs typeface="Times New Roman" pitchFamily="18" charset="0"/>
              </a:rPr>
              <a:t>Поляндрия Принт, 2023. — 26 с</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ил</a:t>
            </a:r>
            <a:r>
              <a:rPr lang="ru-RU" sz="1200" dirty="0" smtClean="0">
                <a:latin typeface="Times New Roman" pitchFamily="18" charset="0"/>
                <a:cs typeface="Times New Roman" pitchFamily="18" charset="0"/>
              </a:rPr>
              <a:t>.- Текст: непосредственный.</a:t>
            </a:r>
            <a:endParaRPr lang="ru-RU" sz="1200" dirty="0">
              <a:latin typeface="Times New Roman" pitchFamily="18" charset="0"/>
              <a:cs typeface="Times New Roman" pitchFamily="18" charset="0"/>
            </a:endParaRPr>
          </a:p>
        </p:txBody>
      </p:sp>
      <p:sp>
        <p:nvSpPr>
          <p:cNvPr id="3" name="TextBox 2"/>
          <p:cNvSpPr txBox="1"/>
          <p:nvPr/>
        </p:nvSpPr>
        <p:spPr>
          <a:xfrm>
            <a:off x="3038885" y="0"/>
            <a:ext cx="4145061" cy="861774"/>
          </a:xfrm>
          <a:prstGeom prst="rect">
            <a:avLst/>
          </a:prstGeom>
          <a:noFill/>
        </p:spPr>
        <p:txBody>
          <a:bodyPr wrap="square" rtlCol="0">
            <a:spAutoFit/>
          </a:bodyPr>
          <a:lstStyle/>
          <a:p>
            <a:pPr algn="ctr"/>
            <a:r>
              <a:rPr lang="ru-RU" sz="2500" b="1" dirty="0">
                <a:latin typeface="Comic Sans MS" pitchFamily="66" charset="0"/>
                <a:cs typeface="Times New Roman" panose="02020603050405020304" pitchFamily="18" charset="0"/>
              </a:rPr>
              <a:t>Натали </a:t>
            </a:r>
            <a:r>
              <a:rPr lang="ru-RU" sz="2500" b="1" dirty="0" err="1">
                <a:latin typeface="Comic Sans MS" pitchFamily="66" charset="0"/>
                <a:cs typeface="Times New Roman" panose="02020603050405020304" pitchFamily="18" charset="0"/>
              </a:rPr>
              <a:t>Висс</a:t>
            </a:r>
            <a:endParaRPr lang="ru-RU" sz="2500" b="1" dirty="0">
              <a:latin typeface="Comic Sans MS" pitchFamily="66" charset="0"/>
              <a:cs typeface="Times New Roman" panose="02020603050405020304" pitchFamily="18" charset="0"/>
            </a:endParaRPr>
          </a:p>
          <a:p>
            <a:pPr algn="ctr"/>
            <a:r>
              <a:rPr lang="ru-RU" sz="2500" b="1" dirty="0" smtClean="0">
                <a:solidFill>
                  <a:srgbClr val="0070C0"/>
                </a:solidFill>
                <a:latin typeface="Comic Sans MS" pitchFamily="66" charset="0"/>
                <a:cs typeface="Times New Roman" panose="02020603050405020304" pitchFamily="18" charset="0"/>
              </a:rPr>
              <a:t>«Автобусная остановка»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822877"/>
            <a:ext cx="2808312" cy="42464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572" y="1268760"/>
            <a:ext cx="2742306" cy="23762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902" y="3968007"/>
            <a:ext cx="2821970" cy="117909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127" y="4095954"/>
            <a:ext cx="2209077" cy="26204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379" y="893245"/>
            <a:ext cx="1841825" cy="33103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p:cNvSpPr txBox="1"/>
          <p:nvPr/>
        </p:nvSpPr>
        <p:spPr>
          <a:xfrm>
            <a:off x="3635896" y="6381328"/>
            <a:ext cx="864096"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0+</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1718452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74" y="5666267"/>
            <a:ext cx="3910263" cy="1015663"/>
          </a:xfrm>
          <a:prstGeom prst="rect">
            <a:avLst/>
          </a:prstGeom>
          <a:noFill/>
        </p:spPr>
        <p:txBody>
          <a:bodyPr wrap="square" rtlCol="0">
            <a:spAutoFit/>
          </a:bodyPr>
          <a:lstStyle/>
          <a:p>
            <a:r>
              <a:rPr lang="ru-RU" sz="1200" b="1" dirty="0">
                <a:latin typeface="Times New Roman" pitchFamily="18" charset="0"/>
                <a:cs typeface="Times New Roman" pitchFamily="18" charset="0"/>
              </a:rPr>
              <a:t>Кружков, </a:t>
            </a:r>
            <a:r>
              <a:rPr lang="ru-RU" sz="1200" b="1" dirty="0" smtClean="0">
                <a:latin typeface="Times New Roman" pitchFamily="18" charset="0"/>
                <a:cs typeface="Times New Roman" pitchFamily="18" charset="0"/>
              </a:rPr>
              <a:t>Григорий.</a:t>
            </a:r>
          </a:p>
          <a:p>
            <a:r>
              <a:rPr lang="ru-RU" sz="1200" b="1" dirty="0" smtClean="0">
                <a:latin typeface="Times New Roman" pitchFamily="18" charset="0"/>
                <a:cs typeface="Times New Roman" pitchFamily="18" charset="0"/>
              </a:rPr>
              <a:t>Малютка </a:t>
            </a:r>
            <a:r>
              <a:rPr lang="ru-RU" sz="1200" b="1" dirty="0">
                <a:latin typeface="Times New Roman" pitchFamily="18" charset="0"/>
                <a:cs typeface="Times New Roman" pitchFamily="18" charset="0"/>
              </a:rPr>
              <a:t>Колпачок и </a:t>
            </a:r>
            <a:r>
              <a:rPr lang="ru-RU" sz="1200" b="1" dirty="0" smtClean="0">
                <a:latin typeface="Times New Roman" pitchFamily="18" charset="0"/>
                <a:cs typeface="Times New Roman" pitchFamily="18" charset="0"/>
              </a:rPr>
              <a:t>Народец-из-под-Холма: </a:t>
            </a:r>
            <a:r>
              <a:rPr lang="ru-RU" sz="1200" dirty="0">
                <a:latin typeface="Times New Roman" pitchFamily="18" charset="0"/>
                <a:cs typeface="Times New Roman" pitchFamily="18" charset="0"/>
              </a:rPr>
              <a:t>сказки / Григорий </a:t>
            </a:r>
            <a:r>
              <a:rPr lang="ru-RU" sz="1200" dirty="0" smtClean="0">
                <a:latin typeface="Times New Roman" pitchFamily="18" charset="0"/>
                <a:cs typeface="Times New Roman" pitchFamily="18" charset="0"/>
              </a:rPr>
              <a:t>Кружков; </a:t>
            </a:r>
            <a:r>
              <a:rPr lang="ru-RU" sz="1200" dirty="0">
                <a:latin typeface="Times New Roman" pitchFamily="18" charset="0"/>
                <a:cs typeface="Times New Roman" pitchFamily="18" charset="0"/>
              </a:rPr>
              <a:t>рисунки Ирины Гавриловой. — </a:t>
            </a:r>
            <a:r>
              <a:rPr lang="ru-RU" sz="1200" dirty="0" smtClean="0">
                <a:latin typeface="Times New Roman" pitchFamily="18" charset="0"/>
                <a:cs typeface="Times New Roman" pitchFamily="18" charset="0"/>
              </a:rPr>
              <a:t>Москва: </a:t>
            </a:r>
            <a:r>
              <a:rPr lang="ru-RU" sz="1200" dirty="0">
                <a:latin typeface="Times New Roman" pitchFamily="18" charset="0"/>
                <a:cs typeface="Times New Roman" pitchFamily="18" charset="0"/>
              </a:rPr>
              <a:t>Мелик-Пашаев, 2023. — 95 с</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цв. ил</a:t>
            </a:r>
            <a:r>
              <a:rPr lang="ru-RU" sz="1200" dirty="0" smtClean="0">
                <a:latin typeface="Times New Roman" pitchFamily="18" charset="0"/>
                <a:cs typeface="Times New Roman" pitchFamily="18" charset="0"/>
              </a:rPr>
              <a:t>.- Текст: непосредственный.</a:t>
            </a:r>
            <a:endParaRPr lang="ru-RU" sz="1200" dirty="0">
              <a:latin typeface="Times New Roman" pitchFamily="18" charset="0"/>
              <a:cs typeface="Times New Roman" pitchFamily="18" charset="0"/>
            </a:endParaRPr>
          </a:p>
        </p:txBody>
      </p:sp>
      <p:sp>
        <p:nvSpPr>
          <p:cNvPr id="3" name="TextBox 2"/>
          <p:cNvSpPr txBox="1"/>
          <p:nvPr/>
        </p:nvSpPr>
        <p:spPr>
          <a:xfrm>
            <a:off x="539552" y="0"/>
            <a:ext cx="8243501" cy="861774"/>
          </a:xfrm>
          <a:prstGeom prst="rect">
            <a:avLst/>
          </a:prstGeom>
          <a:noFill/>
        </p:spPr>
        <p:txBody>
          <a:bodyPr wrap="square" rtlCol="0">
            <a:spAutoFit/>
          </a:bodyPr>
          <a:lstStyle/>
          <a:p>
            <a:pPr algn="ctr"/>
            <a:r>
              <a:rPr lang="ru-RU" sz="2500" b="1" dirty="0">
                <a:latin typeface="Comic Sans MS" pitchFamily="66" charset="0"/>
                <a:cs typeface="Times New Roman" panose="02020603050405020304" pitchFamily="18" charset="0"/>
              </a:rPr>
              <a:t>Григорий Кружков</a:t>
            </a:r>
            <a:endParaRPr lang="ru-RU" sz="2500" dirty="0">
              <a:latin typeface="Comic Sans MS" pitchFamily="66" charset="0"/>
              <a:cs typeface="Times New Roman" panose="02020603050405020304" pitchFamily="18" charset="0"/>
            </a:endParaRPr>
          </a:p>
          <a:p>
            <a:pPr algn="ctr"/>
            <a:r>
              <a:rPr lang="ru-RU" sz="2500" b="1" dirty="0" smtClean="0">
                <a:solidFill>
                  <a:srgbClr val="7030A0"/>
                </a:solidFill>
                <a:latin typeface="Comic Sans MS" pitchFamily="66" charset="0"/>
                <a:cs typeface="Times New Roman" panose="02020603050405020304" pitchFamily="18" charset="0"/>
              </a:rPr>
              <a:t>«Малютка Колпачок и Народец-из-под-Холма»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77218"/>
            <a:ext cx="3384376" cy="4248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628" y="1077218"/>
            <a:ext cx="2798788" cy="44687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077218"/>
            <a:ext cx="2441715" cy="44687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4186990" y="5678906"/>
            <a:ext cx="4833425" cy="646331"/>
          </a:xfrm>
          <a:prstGeom prst="rect">
            <a:avLst/>
          </a:prstGeom>
          <a:noFill/>
        </p:spPr>
        <p:txBody>
          <a:bodyPr wrap="square" rtlCol="0">
            <a:spAutoFit/>
          </a:bodyPr>
          <a:lstStyle/>
          <a:p>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Лионель и «Волшебная книга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«Тысяча верных копий</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написаны </a:t>
            </a:r>
            <a:r>
              <a:rPr lang="ru-RU" dirty="0" smtClean="0">
                <a:latin typeface="Times New Roman" pitchFamily="18" charset="0"/>
                <a:cs typeface="Times New Roman" pitchFamily="18" charset="0"/>
              </a:rPr>
              <a:t>Эдит </a:t>
            </a:r>
            <a:r>
              <a:rPr lang="ru-RU" dirty="0" err="1">
                <a:latin typeface="Times New Roman" pitchFamily="18" charset="0"/>
                <a:cs typeface="Times New Roman" pitchFamily="18" charset="0"/>
              </a:rPr>
              <a:t>Несбит</a:t>
            </a:r>
            <a:r>
              <a:rPr lang="ru-RU" dirty="0">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6325237"/>
            <a:ext cx="914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536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279" y="5465268"/>
            <a:ext cx="3838073" cy="1015663"/>
          </a:xfrm>
          <a:prstGeom prst="rect">
            <a:avLst/>
          </a:prstGeom>
          <a:noFill/>
        </p:spPr>
        <p:txBody>
          <a:bodyPr wrap="square" rtlCol="0">
            <a:spAutoFit/>
          </a:bodyPr>
          <a:lstStyle/>
          <a:p>
            <a:r>
              <a:rPr lang="ru-RU" sz="1200" b="1" dirty="0">
                <a:latin typeface="Times New Roman" pitchFamily="18" charset="0"/>
                <a:cs typeface="Times New Roman" pitchFamily="18" charset="0"/>
              </a:rPr>
              <a:t>Зайцев, </a:t>
            </a:r>
            <a:r>
              <a:rPr lang="ru-RU" sz="1200" b="1" dirty="0" smtClean="0">
                <a:latin typeface="Times New Roman" pitchFamily="18" charset="0"/>
                <a:cs typeface="Times New Roman" pitchFamily="18" charset="0"/>
              </a:rPr>
              <a:t>Алексей.</a:t>
            </a:r>
          </a:p>
          <a:p>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Состояние </a:t>
            </a:r>
            <a:r>
              <a:rPr lang="ru-RU" sz="1200" b="1" dirty="0" err="1" smtClean="0">
                <a:latin typeface="Times New Roman" pitchFamily="18" charset="0"/>
                <a:cs typeface="Times New Roman" pitchFamily="18" charset="0"/>
              </a:rPr>
              <a:t>невесёлости</a:t>
            </a:r>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поэтический сборник / Алексей </a:t>
            </a:r>
            <a:r>
              <a:rPr lang="ru-RU" sz="1200" b="1" dirty="0" smtClean="0">
                <a:latin typeface="Times New Roman" pitchFamily="18" charset="0"/>
                <a:cs typeface="Times New Roman" pitchFamily="18" charset="0"/>
              </a:rPr>
              <a:t>Зайцев</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иллюстрации Анны Тененбаум. — </a:t>
            </a:r>
            <a:r>
              <a:rPr lang="ru-RU" sz="1200" dirty="0" smtClean="0">
                <a:latin typeface="Times New Roman" pitchFamily="18" charset="0"/>
                <a:cs typeface="Times New Roman" pitchFamily="18" charset="0"/>
              </a:rPr>
              <a:t>Москва: </a:t>
            </a:r>
            <a:r>
              <a:rPr lang="ru-RU" sz="1200" dirty="0">
                <a:latin typeface="Times New Roman" pitchFamily="18" charset="0"/>
                <a:cs typeface="Times New Roman" pitchFamily="18" charset="0"/>
              </a:rPr>
              <a:t>Самокат, 2023. — 53 с</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ил. — (Поэтическая серия «Самоката</a:t>
            </a:r>
            <a:r>
              <a:rPr lang="ru-RU" sz="1200" dirty="0" smtClean="0">
                <a:latin typeface="Times New Roman" pitchFamily="18" charset="0"/>
                <a:cs typeface="Times New Roman" pitchFamily="18" charset="0"/>
              </a:rPr>
              <a:t>»).- Текст: непосредственный.</a:t>
            </a:r>
            <a:endParaRPr lang="ru-RU" sz="1200" dirty="0">
              <a:latin typeface="Times New Roman" pitchFamily="18" charset="0"/>
              <a:cs typeface="Times New Roman" pitchFamily="18" charset="0"/>
            </a:endParaRPr>
          </a:p>
        </p:txBody>
      </p:sp>
      <p:sp>
        <p:nvSpPr>
          <p:cNvPr id="3" name="TextBox 2"/>
          <p:cNvSpPr txBox="1"/>
          <p:nvPr/>
        </p:nvSpPr>
        <p:spPr>
          <a:xfrm>
            <a:off x="879628" y="70420"/>
            <a:ext cx="7350362" cy="861774"/>
          </a:xfrm>
          <a:prstGeom prst="rect">
            <a:avLst/>
          </a:prstGeom>
          <a:noFill/>
        </p:spPr>
        <p:txBody>
          <a:bodyPr wrap="square" rtlCol="0">
            <a:spAutoFit/>
          </a:bodyPr>
          <a:lstStyle/>
          <a:p>
            <a:pPr algn="ctr"/>
            <a:r>
              <a:rPr lang="ru-RU" sz="2500" b="1" dirty="0">
                <a:latin typeface="Comic Sans MS" pitchFamily="66" charset="0"/>
                <a:cs typeface="Times New Roman" panose="02020603050405020304" pitchFamily="18" charset="0"/>
              </a:rPr>
              <a:t>Алексей Зайцев </a:t>
            </a:r>
            <a:r>
              <a:rPr lang="ru-RU" sz="2500" b="1" dirty="0" smtClean="0">
                <a:solidFill>
                  <a:schemeClr val="tx2">
                    <a:lumMod val="60000"/>
                    <a:lumOff val="40000"/>
                  </a:schemeClr>
                </a:solidFill>
                <a:latin typeface="Comic Sans MS" pitchFamily="66" charset="0"/>
                <a:cs typeface="Times New Roman" panose="02020603050405020304" pitchFamily="18" charset="0"/>
              </a:rPr>
              <a:t>«Состояние </a:t>
            </a:r>
            <a:r>
              <a:rPr lang="ru-RU" sz="2500" b="1" dirty="0" err="1" smtClean="0">
                <a:solidFill>
                  <a:schemeClr val="tx2">
                    <a:lumMod val="60000"/>
                    <a:lumOff val="40000"/>
                  </a:schemeClr>
                </a:solidFill>
                <a:latin typeface="Comic Sans MS" pitchFamily="66" charset="0"/>
                <a:cs typeface="Times New Roman" panose="02020603050405020304" pitchFamily="18" charset="0"/>
              </a:rPr>
              <a:t>невесёлости</a:t>
            </a:r>
            <a:r>
              <a:rPr lang="ru-RU" sz="2500" b="1" dirty="0" smtClean="0">
                <a:solidFill>
                  <a:schemeClr val="tx2">
                    <a:lumMod val="60000"/>
                    <a:lumOff val="40000"/>
                  </a:schemeClr>
                </a:solidFill>
                <a:latin typeface="Comic Sans MS" pitchFamily="66" charset="0"/>
                <a:cs typeface="Times New Roman" panose="02020603050405020304" pitchFamily="18" charset="0"/>
              </a:rPr>
              <a:t>»</a:t>
            </a:r>
          </a:p>
          <a:p>
            <a:r>
              <a:rPr lang="ru-RU" sz="2500" b="1" dirty="0" smtClean="0">
                <a:latin typeface="Comic Sans MS" pitchFamily="66" charset="0"/>
                <a:cs typeface="Times New Roman" panose="02020603050405020304" pitchFamily="18" charset="0"/>
              </a:rPr>
              <a:t>   </a:t>
            </a:r>
            <a:endParaRPr lang="ru-RU" sz="2500" dirty="0">
              <a:latin typeface="Comic Sans MS" pitchFamily="66"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836712"/>
            <a:ext cx="2919664" cy="44992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571" y="1310076"/>
            <a:ext cx="2220477" cy="27449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974805"/>
            <a:ext cx="3004637" cy="37698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992" y="4257654"/>
            <a:ext cx="1900112" cy="24152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152" y="6234074"/>
            <a:ext cx="914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879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2655" y="188640"/>
            <a:ext cx="3398687" cy="584775"/>
          </a:xfrm>
          <a:prstGeom prst="rect">
            <a:avLst/>
          </a:prstGeom>
        </p:spPr>
        <p:txBody>
          <a:bodyPr wrap="none">
            <a:spAutoFit/>
          </a:bodyPr>
          <a:lstStyle/>
          <a:p>
            <a:r>
              <a:rPr lang="ru-RU" sz="3200" dirty="0">
                <a:solidFill>
                  <a:prstClr val="black"/>
                </a:solidFill>
                <a:latin typeface="Comic Sans MS" pitchFamily="66" charset="0"/>
                <a:ea typeface="+mj-ea"/>
                <a:cs typeface="Times New Roman" pitchFamily="18" charset="0"/>
              </a:rPr>
              <a:t>Полный список</a:t>
            </a:r>
            <a:endParaRPr lang="ru-RU" dirty="0"/>
          </a:p>
        </p:txBody>
      </p:sp>
      <p:sp>
        <p:nvSpPr>
          <p:cNvPr id="3" name="Прямоугольник 2"/>
          <p:cNvSpPr/>
          <p:nvPr/>
        </p:nvSpPr>
        <p:spPr>
          <a:xfrm>
            <a:off x="107504" y="1124744"/>
            <a:ext cx="8640960" cy="4934684"/>
          </a:xfrm>
          <a:prstGeom prst="rect">
            <a:avLst/>
          </a:prstGeom>
        </p:spPr>
        <p:txBody>
          <a:bodyPr wrap="square">
            <a:spAutoFit/>
          </a:bodyPr>
          <a:lstStyle/>
          <a:p>
            <a:pPr>
              <a:spcAft>
                <a:spcPts val="750"/>
              </a:spcAft>
            </a:pPr>
            <a:r>
              <a:rPr lang="ru-RU" sz="1200" dirty="0">
                <a:solidFill>
                  <a:srgbClr val="000000"/>
                </a:solidFill>
                <a:latin typeface="Times New Roman" pitchFamily="18" charset="0"/>
                <a:ea typeface="Times New Roman"/>
                <a:cs typeface="Times New Roman" pitchFamily="18" charset="0"/>
              </a:rPr>
              <a:t>1.</a:t>
            </a:r>
            <a:r>
              <a:rPr lang="ru-RU" sz="1200" b="1" dirty="0">
                <a:solidFill>
                  <a:srgbClr val="000000"/>
                </a:solidFill>
                <a:latin typeface="Times New Roman" pitchFamily="18" charset="0"/>
                <a:ea typeface="Times New Roman"/>
                <a:cs typeface="Times New Roman" pitchFamily="18" charset="0"/>
              </a:rPr>
              <a:t> </a:t>
            </a:r>
            <a:r>
              <a:rPr lang="ru-RU" sz="1200" b="1" dirty="0" err="1">
                <a:solidFill>
                  <a:srgbClr val="000000"/>
                </a:solidFill>
                <a:latin typeface="Times New Roman" pitchFamily="18" charset="0"/>
                <a:ea typeface="Times New Roman"/>
                <a:cs typeface="Times New Roman" pitchFamily="18" charset="0"/>
              </a:rPr>
              <a:t>Висс</a:t>
            </a:r>
            <a:r>
              <a:rPr lang="ru-RU" sz="1200" b="1" dirty="0">
                <a:solidFill>
                  <a:srgbClr val="000000"/>
                </a:solidFill>
                <a:latin typeface="Times New Roman" pitchFamily="18" charset="0"/>
                <a:ea typeface="Times New Roman"/>
                <a:cs typeface="Times New Roman" pitchFamily="18" charset="0"/>
              </a:rPr>
              <a:t>, </a:t>
            </a:r>
            <a:r>
              <a:rPr lang="ru-RU" sz="1200" b="1" dirty="0" smtClean="0">
                <a:solidFill>
                  <a:srgbClr val="000000"/>
                </a:solidFill>
                <a:latin typeface="Times New Roman" pitchFamily="18" charset="0"/>
                <a:ea typeface="Times New Roman"/>
                <a:cs typeface="Times New Roman" pitchFamily="18" charset="0"/>
              </a:rPr>
              <a:t>Натали. </a:t>
            </a:r>
            <a:r>
              <a:rPr lang="ru-RU" sz="1200" b="1" dirty="0">
                <a:solidFill>
                  <a:srgbClr val="000000"/>
                </a:solidFill>
                <a:latin typeface="Times New Roman" pitchFamily="18" charset="0"/>
                <a:ea typeface="Times New Roman"/>
                <a:cs typeface="Times New Roman" pitchFamily="18" charset="0"/>
              </a:rPr>
              <a:t>Автобусная остановка / Натали </a:t>
            </a:r>
            <a:r>
              <a:rPr lang="ru-RU" sz="1200" b="1" dirty="0" err="1">
                <a:solidFill>
                  <a:srgbClr val="000000"/>
                </a:solidFill>
                <a:latin typeface="Times New Roman" pitchFamily="18" charset="0"/>
                <a:ea typeface="Times New Roman"/>
                <a:cs typeface="Times New Roman" pitchFamily="18" charset="0"/>
              </a:rPr>
              <a:t>Висс</a:t>
            </a:r>
            <a:r>
              <a:rPr lang="ru-RU" sz="1200" dirty="0">
                <a:solidFill>
                  <a:srgbClr val="000000"/>
                </a:solidFill>
                <a:latin typeface="Times New Roman" pitchFamily="18" charset="0"/>
                <a:ea typeface="Times New Roman"/>
                <a:cs typeface="Times New Roman" pitchFamily="18" charset="0"/>
              </a:rPr>
              <a:t> ; иллюстрации Жюльет Лагранж ; перевела с французского Александра </a:t>
            </a:r>
            <a:r>
              <a:rPr lang="ru-RU" sz="1200" dirty="0" err="1">
                <a:solidFill>
                  <a:srgbClr val="000000"/>
                </a:solidFill>
                <a:latin typeface="Times New Roman" pitchFamily="18" charset="0"/>
                <a:ea typeface="Times New Roman"/>
                <a:cs typeface="Times New Roman" pitchFamily="18" charset="0"/>
              </a:rPr>
              <a:t>Глебовская</a:t>
            </a:r>
            <a:r>
              <a:rPr lang="ru-RU" sz="1200" dirty="0">
                <a:solidFill>
                  <a:srgbClr val="000000"/>
                </a:solidFill>
                <a:latin typeface="Times New Roman" pitchFamily="18" charset="0"/>
                <a:ea typeface="Times New Roman"/>
                <a:cs typeface="Times New Roman" pitchFamily="18" charset="0"/>
              </a:rPr>
              <a:t>. — Санкт-Петербург : Поляндрия Принт, 2023. — 26 с. : ил.</a:t>
            </a:r>
            <a:endParaRPr lang="ru-RU" sz="1200" dirty="0">
              <a:latin typeface="Times New Roman" pitchFamily="18" charset="0"/>
              <a:ea typeface="Calibri"/>
              <a:cs typeface="Times New Roman" pitchFamily="18" charset="0"/>
            </a:endParaRPr>
          </a:p>
          <a:p>
            <a:pPr>
              <a:spcAft>
                <a:spcPts val="750"/>
              </a:spcAft>
            </a:pPr>
            <a:r>
              <a:rPr lang="ru-RU" sz="1200" i="1" dirty="0" smtClean="0">
                <a:solidFill>
                  <a:srgbClr val="000000"/>
                </a:solidFill>
                <a:latin typeface="Times New Roman" pitchFamily="18" charset="0"/>
                <a:ea typeface="Times New Roman"/>
                <a:cs typeface="Times New Roman" pitchFamily="18" charset="0"/>
              </a:rPr>
              <a:t>Для </a:t>
            </a:r>
            <a:r>
              <a:rPr lang="ru-RU" sz="1200" i="1" dirty="0">
                <a:solidFill>
                  <a:srgbClr val="000000"/>
                </a:solidFill>
                <a:latin typeface="Times New Roman" pitchFamily="18" charset="0"/>
                <a:ea typeface="Times New Roman"/>
                <a:cs typeface="Times New Roman" pitchFamily="18" charset="0"/>
              </a:rPr>
              <a:t>дошкольного возраста</a:t>
            </a:r>
            <a:endParaRPr lang="ru-RU" sz="1200" dirty="0">
              <a:latin typeface="Times New Roman" pitchFamily="18" charset="0"/>
              <a:ea typeface="Calibri"/>
              <a:cs typeface="Times New Roman" pitchFamily="18" charset="0"/>
            </a:endParaRPr>
          </a:p>
          <a:p>
            <a:pPr>
              <a:spcAft>
                <a:spcPts val="750"/>
              </a:spcAft>
            </a:pPr>
            <a:r>
              <a:rPr lang="ru-RU" sz="1200" dirty="0">
                <a:solidFill>
                  <a:srgbClr val="78A008"/>
                </a:solidFill>
                <a:latin typeface="Times New Roman" pitchFamily="18" charset="0"/>
                <a:ea typeface="Times New Roman"/>
                <a:cs typeface="Times New Roman" pitchFamily="18" charset="0"/>
                <a:hlinkClick r:id="rId2"/>
              </a:rPr>
              <a:t>Подробнее о книге на сайте «Библиогид» → </a:t>
            </a:r>
            <a:endParaRPr lang="ru-RU" sz="1200" dirty="0">
              <a:latin typeface="Times New Roman" pitchFamily="18" charset="0"/>
              <a:ea typeface="Calibri"/>
              <a:cs typeface="Times New Roman" pitchFamily="18" charset="0"/>
            </a:endParaRPr>
          </a:p>
          <a:p>
            <a:pPr>
              <a:spcAft>
                <a:spcPts val="750"/>
              </a:spcAft>
            </a:pPr>
            <a:r>
              <a:rPr lang="ru-RU" sz="1200" dirty="0">
                <a:solidFill>
                  <a:srgbClr val="000000"/>
                </a:solidFill>
                <a:latin typeface="Times New Roman" pitchFamily="18" charset="0"/>
                <a:ea typeface="Times New Roman"/>
                <a:cs typeface="Times New Roman" pitchFamily="18" charset="0"/>
              </a:rPr>
              <a:t>2. </a:t>
            </a:r>
            <a:r>
              <a:rPr lang="ru-RU" sz="1200" b="1" dirty="0">
                <a:solidFill>
                  <a:srgbClr val="000000"/>
                </a:solidFill>
                <a:latin typeface="Times New Roman" pitchFamily="18" charset="0"/>
                <a:ea typeface="Times New Roman"/>
                <a:cs typeface="Times New Roman" pitchFamily="18" charset="0"/>
              </a:rPr>
              <a:t>Зайцев, </a:t>
            </a:r>
            <a:r>
              <a:rPr lang="ru-RU" sz="1200" b="1" dirty="0" smtClean="0">
                <a:solidFill>
                  <a:srgbClr val="000000"/>
                </a:solidFill>
                <a:latin typeface="Times New Roman" pitchFamily="18" charset="0"/>
                <a:ea typeface="Times New Roman"/>
                <a:cs typeface="Times New Roman" pitchFamily="18" charset="0"/>
              </a:rPr>
              <a:t>Алексей. </a:t>
            </a:r>
            <a:r>
              <a:rPr lang="ru-RU" sz="1200" b="1" dirty="0">
                <a:solidFill>
                  <a:srgbClr val="000000"/>
                </a:solidFill>
                <a:latin typeface="Times New Roman" pitchFamily="18" charset="0"/>
                <a:ea typeface="Times New Roman"/>
                <a:cs typeface="Times New Roman" pitchFamily="18" charset="0"/>
              </a:rPr>
              <a:t>Состояние </a:t>
            </a:r>
            <a:r>
              <a:rPr lang="ru-RU" sz="1200" b="1" dirty="0" err="1">
                <a:solidFill>
                  <a:srgbClr val="000000"/>
                </a:solidFill>
                <a:latin typeface="Times New Roman" pitchFamily="18" charset="0"/>
                <a:ea typeface="Times New Roman"/>
                <a:cs typeface="Times New Roman" pitchFamily="18" charset="0"/>
              </a:rPr>
              <a:t>невесёлости</a:t>
            </a:r>
            <a:r>
              <a:rPr lang="ru-RU" sz="1200" b="1" dirty="0">
                <a:solidFill>
                  <a:srgbClr val="000000"/>
                </a:solidFill>
                <a:latin typeface="Times New Roman" pitchFamily="18" charset="0"/>
                <a:ea typeface="Times New Roman"/>
                <a:cs typeface="Times New Roman" pitchFamily="18" charset="0"/>
              </a:rPr>
              <a:t> : поэтический сборник / Алексей Зайцев</a:t>
            </a:r>
            <a:r>
              <a:rPr lang="ru-RU" sz="1200" dirty="0">
                <a:solidFill>
                  <a:srgbClr val="000000"/>
                </a:solidFill>
                <a:latin typeface="Times New Roman" pitchFamily="18" charset="0"/>
                <a:ea typeface="Times New Roman"/>
                <a:cs typeface="Times New Roman" pitchFamily="18" charset="0"/>
              </a:rPr>
              <a:t> ; иллюстрации Анны Тененбаум. — </a:t>
            </a:r>
            <a:r>
              <a:rPr lang="ru-RU" sz="1200" dirty="0" smtClean="0">
                <a:solidFill>
                  <a:srgbClr val="000000"/>
                </a:solidFill>
                <a:latin typeface="Times New Roman" pitchFamily="18" charset="0"/>
                <a:ea typeface="Times New Roman"/>
                <a:cs typeface="Times New Roman" pitchFamily="18" charset="0"/>
              </a:rPr>
              <a:t>Москва: </a:t>
            </a:r>
            <a:r>
              <a:rPr lang="ru-RU" sz="1200" dirty="0">
                <a:solidFill>
                  <a:srgbClr val="000000"/>
                </a:solidFill>
                <a:latin typeface="Times New Roman" pitchFamily="18" charset="0"/>
                <a:ea typeface="Times New Roman"/>
                <a:cs typeface="Times New Roman" pitchFamily="18" charset="0"/>
              </a:rPr>
              <a:t>Самокат, 2023</a:t>
            </a:r>
            <a:r>
              <a:rPr lang="ru-RU" sz="1200" dirty="0" smtClean="0">
                <a:solidFill>
                  <a:srgbClr val="000000"/>
                </a:solidFill>
                <a:latin typeface="Times New Roman" pitchFamily="18" charset="0"/>
                <a:ea typeface="Times New Roman"/>
                <a:cs typeface="Times New Roman" pitchFamily="18" charset="0"/>
              </a:rPr>
              <a:t>.—53с.: </a:t>
            </a:r>
            <a:r>
              <a:rPr lang="ru-RU" sz="1200" dirty="0">
                <a:solidFill>
                  <a:srgbClr val="000000"/>
                </a:solidFill>
                <a:latin typeface="Times New Roman" pitchFamily="18" charset="0"/>
                <a:ea typeface="Times New Roman"/>
                <a:cs typeface="Times New Roman" pitchFamily="18" charset="0"/>
              </a:rPr>
              <a:t>ил. — (Поэтическая серия «Самоката»).</a:t>
            </a:r>
            <a:br>
              <a:rPr lang="ru-RU" sz="1200" dirty="0">
                <a:solidFill>
                  <a:srgbClr val="000000"/>
                </a:solidFill>
                <a:latin typeface="Times New Roman" pitchFamily="18" charset="0"/>
                <a:ea typeface="Times New Roman"/>
                <a:cs typeface="Times New Roman" pitchFamily="18" charset="0"/>
              </a:rPr>
            </a:br>
            <a:r>
              <a:rPr lang="ru-RU" sz="1200" i="1" dirty="0" smtClean="0">
                <a:solidFill>
                  <a:srgbClr val="000000"/>
                </a:solidFill>
                <a:latin typeface="Times New Roman" pitchFamily="18" charset="0"/>
                <a:ea typeface="Times New Roman"/>
                <a:cs typeface="Times New Roman" pitchFamily="18" charset="0"/>
              </a:rPr>
              <a:t>Для </a:t>
            </a:r>
            <a:r>
              <a:rPr lang="ru-RU" sz="1200" i="1" dirty="0">
                <a:solidFill>
                  <a:srgbClr val="000000"/>
                </a:solidFill>
                <a:latin typeface="Times New Roman" pitchFamily="18" charset="0"/>
                <a:ea typeface="Times New Roman"/>
                <a:cs typeface="Times New Roman" pitchFamily="18" charset="0"/>
              </a:rPr>
              <a:t>дошкольного и младшего школьного возраста</a:t>
            </a:r>
            <a:endParaRPr lang="ru-RU" sz="1200" dirty="0">
              <a:latin typeface="Times New Roman" pitchFamily="18" charset="0"/>
              <a:ea typeface="Calibri"/>
              <a:cs typeface="Times New Roman" pitchFamily="18" charset="0"/>
            </a:endParaRPr>
          </a:p>
          <a:p>
            <a:pPr>
              <a:spcAft>
                <a:spcPts val="750"/>
              </a:spcAft>
            </a:pPr>
            <a:r>
              <a:rPr lang="ru-RU" sz="1200" dirty="0">
                <a:solidFill>
                  <a:srgbClr val="78A008"/>
                </a:solidFill>
                <a:latin typeface="Times New Roman" pitchFamily="18" charset="0"/>
                <a:ea typeface="Times New Roman"/>
                <a:cs typeface="Times New Roman" pitchFamily="18" charset="0"/>
                <a:hlinkClick r:id="rId3"/>
              </a:rPr>
              <a:t>Подробнее о книге на сайте «Библиогид» → </a:t>
            </a:r>
            <a:endParaRPr lang="ru-RU" sz="1200" dirty="0">
              <a:latin typeface="Times New Roman" pitchFamily="18" charset="0"/>
              <a:ea typeface="Calibri"/>
              <a:cs typeface="Times New Roman" pitchFamily="18" charset="0"/>
            </a:endParaRPr>
          </a:p>
          <a:p>
            <a:pPr>
              <a:spcAft>
                <a:spcPts val="750"/>
              </a:spcAft>
            </a:pPr>
            <a:r>
              <a:rPr lang="ru-RU" sz="1200" dirty="0">
                <a:solidFill>
                  <a:srgbClr val="000000"/>
                </a:solidFill>
                <a:latin typeface="Times New Roman" pitchFamily="18" charset="0"/>
                <a:ea typeface="Times New Roman"/>
                <a:cs typeface="Times New Roman" pitchFamily="18" charset="0"/>
              </a:rPr>
              <a:t>3. </a:t>
            </a:r>
            <a:r>
              <a:rPr lang="ru-RU" sz="1200" b="1" dirty="0">
                <a:solidFill>
                  <a:srgbClr val="000000"/>
                </a:solidFill>
                <a:latin typeface="Times New Roman" pitchFamily="18" charset="0"/>
                <a:ea typeface="Times New Roman"/>
                <a:cs typeface="Times New Roman" pitchFamily="18" charset="0"/>
              </a:rPr>
              <a:t>Кружков, </a:t>
            </a:r>
            <a:r>
              <a:rPr lang="ru-RU" sz="1200" b="1" dirty="0" smtClean="0">
                <a:solidFill>
                  <a:srgbClr val="000000"/>
                </a:solidFill>
                <a:latin typeface="Times New Roman" pitchFamily="18" charset="0"/>
                <a:ea typeface="Times New Roman"/>
                <a:cs typeface="Times New Roman" pitchFamily="18" charset="0"/>
              </a:rPr>
              <a:t>Григорий. Малютка </a:t>
            </a:r>
            <a:r>
              <a:rPr lang="ru-RU" sz="1200" b="1" dirty="0">
                <a:solidFill>
                  <a:srgbClr val="000000"/>
                </a:solidFill>
                <a:latin typeface="Times New Roman" pitchFamily="18" charset="0"/>
                <a:ea typeface="Times New Roman"/>
                <a:cs typeface="Times New Roman" pitchFamily="18" charset="0"/>
              </a:rPr>
              <a:t>Колпачок и Народец-из-под-Холма : сказки / </a:t>
            </a:r>
            <a:r>
              <a:rPr lang="ru-RU" sz="1200" b="1" dirty="0">
                <a:solidFill>
                  <a:srgbClr val="78A008"/>
                </a:solidFill>
                <a:latin typeface="Times New Roman" pitchFamily="18" charset="0"/>
                <a:ea typeface="Times New Roman"/>
                <a:cs typeface="Times New Roman" pitchFamily="18" charset="0"/>
                <a:hlinkClick r:id="rId4"/>
              </a:rPr>
              <a:t>Григорий </a:t>
            </a:r>
            <a:r>
              <a:rPr lang="ru-RU" sz="1200" b="1" dirty="0" smtClean="0">
                <a:solidFill>
                  <a:srgbClr val="78A008"/>
                </a:solidFill>
                <a:latin typeface="Times New Roman" pitchFamily="18" charset="0"/>
                <a:ea typeface="Times New Roman"/>
                <a:cs typeface="Times New Roman" pitchFamily="18" charset="0"/>
                <a:hlinkClick r:id="rId4"/>
              </a:rPr>
              <a:t>Кружков</a:t>
            </a:r>
            <a:r>
              <a:rPr lang="ru-RU" sz="1200" dirty="0" smtClean="0">
                <a:solidFill>
                  <a:srgbClr val="000000"/>
                </a:solidFill>
                <a:latin typeface="Times New Roman" pitchFamily="18" charset="0"/>
                <a:ea typeface="Times New Roman"/>
                <a:cs typeface="Times New Roman" pitchFamily="18" charset="0"/>
              </a:rPr>
              <a:t>; </a:t>
            </a:r>
            <a:r>
              <a:rPr lang="ru-RU" sz="1200" dirty="0">
                <a:solidFill>
                  <a:srgbClr val="000000"/>
                </a:solidFill>
                <a:latin typeface="Times New Roman" pitchFamily="18" charset="0"/>
                <a:ea typeface="Times New Roman"/>
                <a:cs typeface="Times New Roman" pitchFamily="18" charset="0"/>
              </a:rPr>
              <a:t>рисунки Ирины Гавриловой. — </a:t>
            </a:r>
            <a:r>
              <a:rPr lang="ru-RU" sz="1200" dirty="0" smtClean="0">
                <a:solidFill>
                  <a:srgbClr val="000000"/>
                </a:solidFill>
                <a:latin typeface="Times New Roman" pitchFamily="18" charset="0"/>
                <a:ea typeface="Times New Roman"/>
                <a:cs typeface="Times New Roman" pitchFamily="18" charset="0"/>
              </a:rPr>
              <a:t>Москва: </a:t>
            </a:r>
            <a:r>
              <a:rPr lang="ru-RU" sz="1200" dirty="0">
                <a:solidFill>
                  <a:srgbClr val="000000"/>
                </a:solidFill>
                <a:latin typeface="Times New Roman" pitchFamily="18" charset="0"/>
                <a:ea typeface="Times New Roman"/>
                <a:cs typeface="Times New Roman" pitchFamily="18" charset="0"/>
              </a:rPr>
              <a:t>Мелик-Пашаев, 2023. — 95 с. : цв. ил.</a:t>
            </a:r>
            <a:endParaRPr lang="ru-RU" sz="1200" dirty="0">
              <a:latin typeface="Times New Roman" pitchFamily="18" charset="0"/>
              <a:ea typeface="Calibri"/>
              <a:cs typeface="Times New Roman" pitchFamily="18" charset="0"/>
            </a:endParaRPr>
          </a:p>
          <a:p>
            <a:pPr>
              <a:spcAft>
                <a:spcPts val="750"/>
              </a:spcAft>
            </a:pPr>
            <a:r>
              <a:rPr lang="ru-RU" sz="1200" i="1" dirty="0" smtClean="0">
                <a:solidFill>
                  <a:srgbClr val="000000"/>
                </a:solidFill>
                <a:latin typeface="Times New Roman" pitchFamily="18" charset="0"/>
                <a:ea typeface="Times New Roman"/>
                <a:cs typeface="Times New Roman" pitchFamily="18" charset="0"/>
              </a:rPr>
              <a:t>Для </a:t>
            </a:r>
            <a:r>
              <a:rPr lang="ru-RU" sz="1200" i="1" dirty="0">
                <a:solidFill>
                  <a:srgbClr val="000000"/>
                </a:solidFill>
                <a:latin typeface="Times New Roman" pitchFamily="18" charset="0"/>
                <a:ea typeface="Times New Roman"/>
                <a:cs typeface="Times New Roman" pitchFamily="18" charset="0"/>
              </a:rPr>
              <a:t>дошкольного и младшего школьного возраста</a:t>
            </a:r>
            <a:endParaRPr lang="ru-RU" sz="1200" dirty="0">
              <a:latin typeface="Times New Roman" pitchFamily="18" charset="0"/>
              <a:ea typeface="Calibri"/>
              <a:cs typeface="Times New Roman" pitchFamily="18" charset="0"/>
            </a:endParaRPr>
          </a:p>
          <a:p>
            <a:pPr>
              <a:spcAft>
                <a:spcPts val="750"/>
              </a:spcAft>
            </a:pPr>
            <a:r>
              <a:rPr lang="ru-RU" sz="1200" dirty="0">
                <a:solidFill>
                  <a:srgbClr val="78A008"/>
                </a:solidFill>
                <a:latin typeface="Times New Roman" pitchFamily="18" charset="0"/>
                <a:ea typeface="Times New Roman"/>
                <a:cs typeface="Times New Roman" pitchFamily="18" charset="0"/>
                <a:hlinkClick r:id="rId5"/>
              </a:rPr>
              <a:t>Подробнее о книге на сайте «Библиогид» → </a:t>
            </a:r>
            <a:endParaRPr lang="ru-RU" sz="1200" dirty="0">
              <a:latin typeface="Times New Roman" pitchFamily="18" charset="0"/>
              <a:ea typeface="Calibri"/>
              <a:cs typeface="Times New Roman" pitchFamily="18" charset="0"/>
            </a:endParaRPr>
          </a:p>
          <a:p>
            <a:pPr>
              <a:spcAft>
                <a:spcPts val="750"/>
              </a:spcAft>
            </a:pPr>
            <a:r>
              <a:rPr lang="ru-RU" sz="1200" dirty="0">
                <a:solidFill>
                  <a:srgbClr val="000000"/>
                </a:solidFill>
                <a:latin typeface="Times New Roman" pitchFamily="18" charset="0"/>
                <a:ea typeface="Times New Roman"/>
                <a:cs typeface="Times New Roman" pitchFamily="18" charset="0"/>
              </a:rPr>
              <a:t>4. </a:t>
            </a:r>
            <a:r>
              <a:rPr lang="ru-RU" sz="1200" b="1" dirty="0">
                <a:solidFill>
                  <a:srgbClr val="000000"/>
                </a:solidFill>
                <a:latin typeface="Times New Roman" pitchFamily="18" charset="0"/>
                <a:ea typeface="Times New Roman"/>
                <a:cs typeface="Times New Roman" pitchFamily="18" charset="0"/>
              </a:rPr>
              <a:t>Лукас, </a:t>
            </a:r>
            <a:r>
              <a:rPr lang="ru-RU" sz="1200" b="1" dirty="0" smtClean="0">
                <a:solidFill>
                  <a:srgbClr val="000000"/>
                </a:solidFill>
                <a:latin typeface="Times New Roman" pitchFamily="18" charset="0"/>
                <a:ea typeface="Times New Roman"/>
                <a:cs typeface="Times New Roman" pitchFamily="18" charset="0"/>
              </a:rPr>
              <a:t>Ольга. Прочь </a:t>
            </a:r>
            <a:r>
              <a:rPr lang="ru-RU" sz="1200" b="1" dirty="0">
                <a:solidFill>
                  <a:srgbClr val="000000"/>
                </a:solidFill>
                <a:latin typeface="Times New Roman" pitchFamily="18" charset="0"/>
                <a:ea typeface="Times New Roman"/>
                <a:cs typeface="Times New Roman" pitchFamily="18" charset="0"/>
              </a:rPr>
              <a:t>из черной дыры / </a:t>
            </a:r>
            <a:r>
              <a:rPr lang="ru-RU" sz="1200" b="1" dirty="0">
                <a:solidFill>
                  <a:srgbClr val="78A008"/>
                </a:solidFill>
                <a:latin typeface="Times New Roman" pitchFamily="18" charset="0"/>
                <a:ea typeface="Times New Roman"/>
                <a:cs typeface="Times New Roman" pitchFamily="18" charset="0"/>
                <a:hlinkClick r:id="rId6"/>
              </a:rPr>
              <a:t>Ольга Лукас</a:t>
            </a:r>
            <a:r>
              <a:rPr lang="ru-RU" sz="1200" b="1" dirty="0">
                <a:solidFill>
                  <a:srgbClr val="000000"/>
                </a:solidFill>
                <a:latin typeface="Times New Roman" pitchFamily="18" charset="0"/>
                <a:ea typeface="Times New Roman"/>
                <a:cs typeface="Times New Roman" pitchFamily="18" charset="0"/>
              </a:rPr>
              <a:t>.</a:t>
            </a:r>
            <a:r>
              <a:rPr lang="ru-RU" sz="1200" dirty="0">
                <a:solidFill>
                  <a:srgbClr val="000000"/>
                </a:solidFill>
                <a:latin typeface="Times New Roman" pitchFamily="18" charset="0"/>
                <a:ea typeface="Times New Roman"/>
                <a:cs typeface="Times New Roman" pitchFamily="18" charset="0"/>
              </a:rPr>
              <a:t> — </a:t>
            </a:r>
            <a:r>
              <a:rPr lang="ru-RU" sz="1200" dirty="0" smtClean="0">
                <a:solidFill>
                  <a:srgbClr val="000000"/>
                </a:solidFill>
                <a:latin typeface="Times New Roman" pitchFamily="18" charset="0"/>
                <a:ea typeface="Times New Roman"/>
                <a:cs typeface="Times New Roman" pitchFamily="18" charset="0"/>
              </a:rPr>
              <a:t>Москва: </a:t>
            </a:r>
            <a:r>
              <a:rPr lang="ru-RU" sz="1200" dirty="0">
                <a:solidFill>
                  <a:srgbClr val="000000"/>
                </a:solidFill>
                <a:latin typeface="Times New Roman" pitchFamily="18" charset="0"/>
                <a:ea typeface="Times New Roman"/>
                <a:cs typeface="Times New Roman" pitchFamily="18" charset="0"/>
              </a:rPr>
              <a:t>Нигма, 2023. — 224 с.</a:t>
            </a:r>
            <a:endParaRPr lang="ru-RU" sz="1200" dirty="0">
              <a:latin typeface="Times New Roman" pitchFamily="18" charset="0"/>
              <a:ea typeface="Calibri"/>
              <a:cs typeface="Times New Roman" pitchFamily="18" charset="0"/>
            </a:endParaRPr>
          </a:p>
          <a:p>
            <a:pPr>
              <a:spcAft>
                <a:spcPts val="750"/>
              </a:spcAft>
            </a:pPr>
            <a:r>
              <a:rPr lang="ru-RU" sz="1200" i="1" dirty="0" smtClean="0">
                <a:solidFill>
                  <a:srgbClr val="000000"/>
                </a:solidFill>
                <a:latin typeface="Times New Roman" pitchFamily="18" charset="0"/>
                <a:ea typeface="Times New Roman"/>
                <a:cs typeface="Times New Roman" pitchFamily="18" charset="0"/>
              </a:rPr>
              <a:t>Для </a:t>
            </a:r>
            <a:r>
              <a:rPr lang="ru-RU" sz="1200" i="1" dirty="0">
                <a:solidFill>
                  <a:srgbClr val="000000"/>
                </a:solidFill>
                <a:latin typeface="Times New Roman" pitchFamily="18" charset="0"/>
                <a:ea typeface="Times New Roman"/>
                <a:cs typeface="Times New Roman" pitchFamily="18" charset="0"/>
              </a:rPr>
              <a:t>младшего школьного </a:t>
            </a:r>
            <a:r>
              <a:rPr lang="ru-RU" sz="1200" i="1" dirty="0" smtClean="0">
                <a:solidFill>
                  <a:srgbClr val="000000"/>
                </a:solidFill>
                <a:latin typeface="Times New Roman" pitchFamily="18" charset="0"/>
                <a:ea typeface="Times New Roman"/>
                <a:cs typeface="Times New Roman" pitchFamily="18" charset="0"/>
              </a:rPr>
              <a:t>возраста</a:t>
            </a:r>
            <a:endParaRPr lang="ru-RU" sz="1200" dirty="0">
              <a:latin typeface="Times New Roman" pitchFamily="18" charset="0"/>
              <a:ea typeface="Calibri"/>
              <a:cs typeface="Times New Roman" pitchFamily="18" charset="0"/>
            </a:endParaRPr>
          </a:p>
          <a:p>
            <a:pPr>
              <a:spcAft>
                <a:spcPts val="750"/>
              </a:spcAft>
            </a:pPr>
            <a:r>
              <a:rPr lang="ru-RU" sz="1200" dirty="0">
                <a:solidFill>
                  <a:srgbClr val="78A008"/>
                </a:solidFill>
                <a:latin typeface="Times New Roman" pitchFamily="18" charset="0"/>
                <a:ea typeface="Times New Roman"/>
                <a:cs typeface="Times New Roman" pitchFamily="18" charset="0"/>
                <a:hlinkClick r:id="rId7"/>
              </a:rPr>
              <a:t>Подробнее о книге в обзоре «</a:t>
            </a:r>
            <a:r>
              <a:rPr lang="ru-RU" sz="1200" dirty="0" err="1">
                <a:solidFill>
                  <a:srgbClr val="78A008"/>
                </a:solidFill>
                <a:latin typeface="Times New Roman" pitchFamily="18" charset="0"/>
                <a:ea typeface="Times New Roman"/>
                <a:cs typeface="Times New Roman" pitchFamily="18" charset="0"/>
                <a:hlinkClick r:id="rId7"/>
              </a:rPr>
              <a:t>Библиогида</a:t>
            </a:r>
            <a:r>
              <a:rPr lang="ru-RU" sz="1200" dirty="0">
                <a:solidFill>
                  <a:srgbClr val="78A008"/>
                </a:solidFill>
                <a:latin typeface="Times New Roman" pitchFamily="18" charset="0"/>
                <a:ea typeface="Times New Roman"/>
                <a:cs typeface="Times New Roman" pitchFamily="18" charset="0"/>
                <a:hlinkClick r:id="rId7"/>
              </a:rPr>
              <a:t>» </a:t>
            </a:r>
            <a:r>
              <a:rPr lang="ru-RU" sz="1200" dirty="0" smtClean="0">
                <a:solidFill>
                  <a:srgbClr val="78A008"/>
                </a:solidFill>
                <a:latin typeface="Times New Roman" pitchFamily="18" charset="0"/>
                <a:ea typeface="Times New Roman"/>
                <a:cs typeface="Times New Roman" pitchFamily="18" charset="0"/>
                <a:hlinkClick r:id="rId7"/>
              </a:rPr>
              <a:t>→</a:t>
            </a:r>
            <a:endParaRPr lang="ru-RU" sz="1200" dirty="0">
              <a:latin typeface="Times New Roman" pitchFamily="18" charset="0"/>
              <a:ea typeface="Calibri"/>
              <a:cs typeface="Times New Roman" pitchFamily="18" charset="0"/>
            </a:endParaRPr>
          </a:p>
          <a:p>
            <a:pPr>
              <a:spcAft>
                <a:spcPts val="750"/>
              </a:spcAft>
            </a:pPr>
            <a:r>
              <a:rPr lang="ru-RU" sz="1200" dirty="0">
                <a:solidFill>
                  <a:srgbClr val="000000"/>
                </a:solidFill>
                <a:latin typeface="Times New Roman" pitchFamily="18" charset="0"/>
                <a:ea typeface="Times New Roman"/>
                <a:cs typeface="Times New Roman" pitchFamily="18" charset="0"/>
              </a:rPr>
              <a:t>5. </a:t>
            </a:r>
            <a:r>
              <a:rPr lang="ru-RU" sz="1200" b="1" dirty="0" err="1">
                <a:solidFill>
                  <a:srgbClr val="000000"/>
                </a:solidFill>
                <a:latin typeface="Times New Roman" pitchFamily="18" charset="0"/>
                <a:ea typeface="Times New Roman"/>
                <a:cs typeface="Times New Roman" pitchFamily="18" charset="0"/>
              </a:rPr>
              <a:t>Хаяси</a:t>
            </a:r>
            <a:r>
              <a:rPr lang="ru-RU" sz="1200" b="1" dirty="0">
                <a:solidFill>
                  <a:srgbClr val="000000"/>
                </a:solidFill>
                <a:latin typeface="Times New Roman" pitchFamily="18" charset="0"/>
                <a:ea typeface="Times New Roman"/>
                <a:cs typeface="Times New Roman" pitchFamily="18" charset="0"/>
              </a:rPr>
              <a:t>, </a:t>
            </a:r>
            <a:r>
              <a:rPr lang="ru-RU" sz="1200" b="1" dirty="0" smtClean="0">
                <a:solidFill>
                  <a:srgbClr val="000000"/>
                </a:solidFill>
                <a:latin typeface="Times New Roman" pitchFamily="18" charset="0"/>
                <a:ea typeface="Times New Roman"/>
                <a:cs typeface="Times New Roman" pitchFamily="18" charset="0"/>
              </a:rPr>
              <a:t>Кирин.  </a:t>
            </a:r>
            <a:r>
              <a:rPr lang="ru-RU" sz="1200" b="1" dirty="0">
                <a:solidFill>
                  <a:srgbClr val="000000"/>
                </a:solidFill>
                <a:latin typeface="Times New Roman" pitchFamily="18" charset="0"/>
                <a:ea typeface="Times New Roman"/>
                <a:cs typeface="Times New Roman" pitchFamily="18" charset="0"/>
              </a:rPr>
              <a:t>Красные варежки / Кирин </a:t>
            </a:r>
            <a:r>
              <a:rPr lang="ru-RU" sz="1200" b="1" dirty="0" err="1" smtClean="0">
                <a:solidFill>
                  <a:srgbClr val="000000"/>
                </a:solidFill>
                <a:latin typeface="Times New Roman" pitchFamily="18" charset="0"/>
                <a:ea typeface="Times New Roman"/>
                <a:cs typeface="Times New Roman" pitchFamily="18" charset="0"/>
              </a:rPr>
              <a:t>Хаяси</a:t>
            </a:r>
            <a:r>
              <a:rPr lang="ru-RU" sz="1200" dirty="0" smtClean="0">
                <a:solidFill>
                  <a:srgbClr val="000000"/>
                </a:solidFill>
                <a:latin typeface="Times New Roman" pitchFamily="18" charset="0"/>
                <a:ea typeface="Times New Roman"/>
                <a:cs typeface="Times New Roman" pitchFamily="18" charset="0"/>
              </a:rPr>
              <a:t>; </a:t>
            </a:r>
            <a:r>
              <a:rPr lang="ru-RU" sz="1200" dirty="0">
                <a:solidFill>
                  <a:srgbClr val="000000"/>
                </a:solidFill>
                <a:latin typeface="Times New Roman" pitchFamily="18" charset="0"/>
                <a:ea typeface="Times New Roman"/>
                <a:cs typeface="Times New Roman" pitchFamily="18" charset="0"/>
              </a:rPr>
              <a:t>иллюстрации </a:t>
            </a:r>
            <a:r>
              <a:rPr lang="ru-RU" sz="1200" dirty="0" err="1">
                <a:solidFill>
                  <a:srgbClr val="000000"/>
                </a:solidFill>
                <a:latin typeface="Times New Roman" pitchFamily="18" charset="0"/>
                <a:ea typeface="Times New Roman"/>
                <a:cs typeface="Times New Roman" pitchFamily="18" charset="0"/>
              </a:rPr>
              <a:t>Тиаки</a:t>
            </a:r>
            <a:r>
              <a:rPr lang="ru-RU" sz="1200" dirty="0">
                <a:solidFill>
                  <a:srgbClr val="000000"/>
                </a:solidFill>
                <a:latin typeface="Times New Roman" pitchFamily="18" charset="0"/>
                <a:ea typeface="Times New Roman"/>
                <a:cs typeface="Times New Roman" pitchFamily="18" charset="0"/>
              </a:rPr>
              <a:t> </a:t>
            </a:r>
            <a:r>
              <a:rPr lang="ru-RU" sz="1200" dirty="0" err="1">
                <a:solidFill>
                  <a:srgbClr val="000000"/>
                </a:solidFill>
                <a:latin typeface="Times New Roman" pitchFamily="18" charset="0"/>
                <a:ea typeface="Times New Roman"/>
                <a:cs typeface="Times New Roman" pitchFamily="18" charset="0"/>
              </a:rPr>
              <a:t>Окада</a:t>
            </a:r>
            <a:r>
              <a:rPr lang="ru-RU" sz="1200" dirty="0">
                <a:solidFill>
                  <a:srgbClr val="000000"/>
                </a:solidFill>
                <a:latin typeface="Times New Roman" pitchFamily="18" charset="0"/>
                <a:ea typeface="Times New Roman"/>
                <a:cs typeface="Times New Roman" pitchFamily="18" charset="0"/>
              </a:rPr>
              <a:t> ; перевела с японского Елена </a:t>
            </a:r>
            <a:r>
              <a:rPr lang="ru-RU" sz="1200" dirty="0" err="1">
                <a:solidFill>
                  <a:srgbClr val="000000"/>
                </a:solidFill>
                <a:latin typeface="Times New Roman" pitchFamily="18" charset="0"/>
                <a:ea typeface="Times New Roman"/>
                <a:cs typeface="Times New Roman" pitchFamily="18" charset="0"/>
              </a:rPr>
              <a:t>Байбикова</a:t>
            </a:r>
            <a:r>
              <a:rPr lang="ru-RU" sz="1200" dirty="0">
                <a:solidFill>
                  <a:srgbClr val="000000"/>
                </a:solidFill>
                <a:latin typeface="Times New Roman" pitchFamily="18" charset="0"/>
                <a:ea typeface="Times New Roman"/>
                <a:cs typeface="Times New Roman" pitchFamily="18" charset="0"/>
              </a:rPr>
              <a:t>. — Санкт-Петербург : Поляндрия Принт, 2023 — [32] с</a:t>
            </a:r>
            <a:r>
              <a:rPr lang="ru-RU" sz="1200" dirty="0" smtClean="0">
                <a:solidFill>
                  <a:srgbClr val="000000"/>
                </a:solidFill>
                <a:latin typeface="Times New Roman" pitchFamily="18" charset="0"/>
                <a:ea typeface="Times New Roman"/>
                <a:cs typeface="Times New Roman" pitchFamily="18" charset="0"/>
              </a:rPr>
              <a:t>.: </a:t>
            </a:r>
            <a:r>
              <a:rPr lang="ru-RU" sz="1200" dirty="0">
                <a:solidFill>
                  <a:srgbClr val="000000"/>
                </a:solidFill>
                <a:latin typeface="Times New Roman" pitchFamily="18" charset="0"/>
                <a:ea typeface="Times New Roman"/>
                <a:cs typeface="Times New Roman" pitchFamily="18" charset="0"/>
              </a:rPr>
              <a:t>ил.</a:t>
            </a:r>
            <a:endParaRPr lang="ru-RU" sz="1200" dirty="0">
              <a:latin typeface="Times New Roman" pitchFamily="18" charset="0"/>
              <a:ea typeface="Calibri"/>
              <a:cs typeface="Times New Roman" pitchFamily="18" charset="0"/>
            </a:endParaRPr>
          </a:p>
          <a:p>
            <a:pPr>
              <a:spcAft>
                <a:spcPts val="750"/>
              </a:spcAft>
            </a:pPr>
            <a:r>
              <a:rPr lang="ru-RU" sz="1200" i="1" dirty="0" smtClean="0">
                <a:solidFill>
                  <a:srgbClr val="000000"/>
                </a:solidFill>
                <a:latin typeface="Times New Roman" pitchFamily="18" charset="0"/>
                <a:ea typeface="Times New Roman"/>
                <a:cs typeface="Times New Roman" pitchFamily="18" charset="0"/>
              </a:rPr>
              <a:t>Для </a:t>
            </a:r>
            <a:r>
              <a:rPr lang="ru-RU" sz="1200" i="1" dirty="0">
                <a:solidFill>
                  <a:srgbClr val="000000"/>
                </a:solidFill>
                <a:latin typeface="Times New Roman" pitchFamily="18" charset="0"/>
                <a:ea typeface="Times New Roman"/>
                <a:cs typeface="Times New Roman" pitchFamily="18" charset="0"/>
              </a:rPr>
              <a:t>младшего школьного возраста </a:t>
            </a:r>
            <a:endParaRPr lang="ru-RU" sz="1200" dirty="0">
              <a:latin typeface="Times New Roman" pitchFamily="18" charset="0"/>
              <a:ea typeface="Calibri"/>
              <a:cs typeface="Times New Roman" pitchFamily="18" charset="0"/>
            </a:endParaRPr>
          </a:p>
          <a:p>
            <a:pPr>
              <a:spcAft>
                <a:spcPts val="750"/>
              </a:spcAft>
            </a:pPr>
            <a:r>
              <a:rPr lang="ru-RU" sz="1200" dirty="0">
                <a:solidFill>
                  <a:srgbClr val="78A008"/>
                </a:solidFill>
                <a:latin typeface="Times New Roman" pitchFamily="18" charset="0"/>
                <a:ea typeface="Times New Roman"/>
                <a:cs typeface="Times New Roman" pitchFamily="18" charset="0"/>
                <a:hlinkClick r:id="rId8"/>
              </a:rPr>
              <a:t>Подробнее о книге на сайте «Библиогид» </a:t>
            </a:r>
            <a:r>
              <a:rPr lang="ru-RU" sz="1200" dirty="0" smtClean="0">
                <a:solidFill>
                  <a:srgbClr val="78A008"/>
                </a:solidFill>
                <a:latin typeface="Times New Roman" pitchFamily="18" charset="0"/>
                <a:ea typeface="Times New Roman"/>
                <a:cs typeface="Times New Roman" pitchFamily="18" charset="0"/>
                <a:hlinkClick r:id="rId8"/>
              </a:rPr>
              <a:t>→</a:t>
            </a:r>
            <a:endParaRPr lang="ru-RU" sz="1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47132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4684394"/>
            <a:ext cx="3168352" cy="1584176"/>
          </a:xfrm>
        </p:spPr>
        <p:txBody>
          <a:bodyPr>
            <a:noAutofit/>
          </a:bodyPr>
          <a:lstStyle/>
          <a:p>
            <a:pPr algn="l"/>
            <a:r>
              <a:rPr lang="ru-RU" sz="1200" b="1" dirty="0" smtClean="0">
                <a:latin typeface="Times New Roman" pitchFamily="18" charset="0"/>
                <a:cs typeface="Times New Roman" pitchFamily="18" charset="0"/>
              </a:rPr>
              <a:t>Колпакова, Ольга.</a:t>
            </a:r>
            <a:br>
              <a:rPr lang="ru-RU" sz="1200" b="1" dirty="0" smtClean="0">
                <a:latin typeface="Times New Roman" pitchFamily="18" charset="0"/>
                <a:cs typeface="Times New Roman" pitchFamily="18" charset="0"/>
              </a:rPr>
            </a:br>
            <a:r>
              <a:rPr lang="ru-RU" sz="1200" b="1" dirty="0" smtClean="0">
                <a:latin typeface="Times New Roman" pitchFamily="18" charset="0"/>
                <a:cs typeface="Times New Roman" pitchFamily="18" charset="0"/>
              </a:rPr>
              <a:t> Суперсилы по наследству: мои советские дедушки </a:t>
            </a:r>
            <a:r>
              <a:rPr lang="ru-RU" sz="1200" dirty="0" smtClean="0">
                <a:latin typeface="Times New Roman" pitchFamily="18" charset="0"/>
                <a:cs typeface="Times New Roman" pitchFamily="18" charset="0"/>
              </a:rPr>
              <a:t>/ Ольга Колпакова; иллюстрации Светланы Кучер; [</a:t>
            </a:r>
            <a:r>
              <a:rPr lang="ru-RU" sz="1200" dirty="0" err="1" smtClean="0">
                <a:latin typeface="Times New Roman" pitchFamily="18" charset="0"/>
                <a:cs typeface="Times New Roman" pitchFamily="18" charset="0"/>
              </a:rPr>
              <a:t>истор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коммент</a:t>
            </a:r>
            <a:r>
              <a:rPr lang="ru-RU" sz="1200" dirty="0" smtClean="0">
                <a:latin typeface="Times New Roman" pitchFamily="18" charset="0"/>
                <a:cs typeface="Times New Roman" pitchFamily="18" charset="0"/>
              </a:rPr>
              <a:t>. Ивана Привалова]. — Москва: Пять четвертей, 2022. — 271 с.: цв ил. – Текст: непосредственный.                                   </a:t>
            </a:r>
            <a:r>
              <a:rPr lang="ru-RU" sz="1800" b="1" dirty="0" smtClean="0">
                <a:latin typeface="Times New Roman" pitchFamily="18" charset="0"/>
                <a:cs typeface="Times New Roman" pitchFamily="18" charset="0"/>
              </a:rPr>
              <a:t>12+</a:t>
            </a:r>
          </a:p>
        </p:txBody>
      </p:sp>
      <p:pic>
        <p:nvPicPr>
          <p:cNvPr id="1026" name="Picture 2" descr="C:\Users\Для сотрудников\Desktop\премьеры 2003\Рисунок1.png"/>
          <p:cNvPicPr>
            <a:picLocks noChangeAspect="1" noChangeArrowheads="1"/>
          </p:cNvPicPr>
          <p:nvPr/>
        </p:nvPicPr>
        <p:blipFill>
          <a:blip r:embed="rId2" cstate="print"/>
          <a:srcRect/>
          <a:stretch>
            <a:fillRect/>
          </a:stretch>
        </p:blipFill>
        <p:spPr bwMode="auto">
          <a:xfrm>
            <a:off x="330246" y="547519"/>
            <a:ext cx="3096344" cy="39622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3995936" y="1628800"/>
            <a:ext cx="4680520" cy="4616648"/>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«У нас </a:t>
            </a:r>
            <a:r>
              <a:rPr lang="ru-RU" sz="1400" dirty="0" err="1" smtClean="0">
                <a:latin typeface="Times New Roman" pitchFamily="18" charset="0"/>
                <a:cs typeface="Times New Roman" pitchFamily="18" charset="0"/>
              </a:rPr>
              <a:t>многоДЕДная</a:t>
            </a:r>
            <a:r>
              <a:rPr lang="ru-RU" sz="1400" dirty="0" smtClean="0">
                <a:latin typeface="Times New Roman" pitchFamily="18" charset="0"/>
                <a:cs typeface="Times New Roman" pitchFamily="18" charset="0"/>
              </a:rPr>
              <a:t> семья. Есть младший дед, средний дед, старший дед и прадед Семён, которого мы иногда </a:t>
            </a:r>
            <a:r>
              <a:rPr lang="ru-RU" sz="1400" dirty="0" err="1" smtClean="0">
                <a:latin typeface="Times New Roman" pitchFamily="18" charset="0"/>
                <a:cs typeface="Times New Roman" pitchFamily="18" charset="0"/>
              </a:rPr>
              <a:t>дедуней</a:t>
            </a:r>
            <a:r>
              <a:rPr lang="ru-RU" sz="1400" dirty="0" smtClean="0">
                <a:latin typeface="Times New Roman" pitchFamily="18" charset="0"/>
                <a:cs typeface="Times New Roman" pitchFamily="18" charset="0"/>
              </a:rPr>
              <a:t> зовём, для краткости. «В нашем доме уровень дедовщины зашкаливает», - так бормочет папа, когда все деды собираются вместе, и, за неимением интересных новостей, решают поучить его жизни. Я понимаю, что в других семьях дедов не меньше, но они как-то рассредоточены по планете. А наши почти все в одной деревне».</a:t>
            </a:r>
          </a:p>
          <a:p>
            <a:pPr algn="just"/>
            <a:endParaRPr lang="ru-RU" sz="1400" dirty="0" smtClean="0">
              <a:latin typeface="Times New Roman" pitchFamily="18" charset="0"/>
              <a:cs typeface="Times New Roman" pitchFamily="18" charset="0"/>
            </a:endParaRPr>
          </a:p>
          <a:p>
            <a:pPr algn="just"/>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Суперсила</a:t>
            </a:r>
            <a:r>
              <a:rPr lang="ru-RU" sz="1400" dirty="0" smtClean="0">
                <a:latin typeface="Times New Roman" pitchFamily="18" charset="0"/>
                <a:cs typeface="Times New Roman" pitchFamily="18" charset="0"/>
              </a:rPr>
              <a:t> – это то, что можешь ты и не может никто вокруг, правильно? – не люблю, когда отвечают вопросом на вопрос, но удержаться не смогла.</a:t>
            </a:r>
          </a:p>
          <a:p>
            <a:pPr algn="just">
              <a:buFontTx/>
              <a:buChar char="-"/>
            </a:pPr>
            <a:r>
              <a:rPr lang="ru-RU" sz="1400" dirty="0" smtClean="0">
                <a:latin typeface="Times New Roman" pitchFamily="18" charset="0"/>
                <a:cs typeface="Times New Roman" pitchFamily="18" charset="0"/>
              </a:rPr>
              <a:t>Братья согласились, хотя это и не по канону.</a:t>
            </a:r>
          </a:p>
          <a:p>
            <a:pPr algn="just">
              <a:buFontTx/>
              <a:buChar char="-"/>
            </a:pPr>
            <a:r>
              <a:rPr lang="ru-RU" sz="1400" dirty="0" smtClean="0">
                <a:latin typeface="Times New Roman" pitchFamily="18" charset="0"/>
                <a:cs typeface="Times New Roman" pitchFamily="18" charset="0"/>
              </a:rPr>
              <a:t>- Например, если ты живёшь дольше, чем все вокруг, сильно дольше, и при этом с головой у тебя всё в порядке, - продолжила я.</a:t>
            </a:r>
          </a:p>
          <a:p>
            <a:pPr algn="just">
              <a:buFontTx/>
              <a:buChar char="-"/>
            </a:pPr>
            <a:r>
              <a:rPr lang="ru-RU" sz="1400" dirty="0" smtClean="0">
                <a:latin typeface="Times New Roman" pitchFamily="18" charset="0"/>
                <a:cs typeface="Times New Roman" pitchFamily="18" charset="0"/>
              </a:rPr>
              <a:t> Мне эта </a:t>
            </a:r>
            <a:r>
              <a:rPr lang="ru-RU" sz="1400" dirty="0" err="1" smtClean="0">
                <a:latin typeface="Times New Roman" pitchFamily="18" charset="0"/>
                <a:cs typeface="Times New Roman" pitchFamily="18" charset="0"/>
              </a:rPr>
              <a:t>суперсила</a:t>
            </a:r>
            <a:r>
              <a:rPr lang="ru-RU" sz="1400" dirty="0" smtClean="0">
                <a:latin typeface="Times New Roman" pitchFamily="18" charset="0"/>
                <a:cs typeface="Times New Roman" pitchFamily="18" charset="0"/>
              </a:rPr>
              <a:t> нужна очень даже. В моём списке десять профессий, которые я хочу освоить, тридцать пять стран, где я хочу побывать, и бесконечный перечень фильмов и книжек».</a:t>
            </a:r>
            <a:endParaRPr lang="ru-RU" sz="1400" dirty="0">
              <a:latin typeface="Times New Roman" pitchFamily="18" charset="0"/>
              <a:cs typeface="Times New Roman" pitchFamily="18" charset="0"/>
            </a:endParaRPr>
          </a:p>
        </p:txBody>
      </p:sp>
      <p:sp>
        <p:nvSpPr>
          <p:cNvPr id="3" name="TextBox 2"/>
          <p:cNvSpPr txBox="1"/>
          <p:nvPr/>
        </p:nvSpPr>
        <p:spPr>
          <a:xfrm>
            <a:off x="3635896" y="116632"/>
            <a:ext cx="5400600" cy="861774"/>
          </a:xfrm>
          <a:prstGeom prst="rect">
            <a:avLst/>
          </a:prstGeom>
          <a:noFill/>
        </p:spPr>
        <p:txBody>
          <a:bodyPr wrap="square" rtlCol="0">
            <a:spAutoFit/>
          </a:bodyPr>
          <a:lstStyle/>
          <a:p>
            <a:pPr algn="ctr"/>
            <a:r>
              <a:rPr lang="ru-RU" sz="2500" b="1" dirty="0" smtClean="0">
                <a:solidFill>
                  <a:schemeClr val="accent5">
                    <a:lumMod val="75000"/>
                  </a:schemeClr>
                </a:solidFill>
                <a:latin typeface="Comic Sans MS" pitchFamily="66" charset="0"/>
              </a:rPr>
              <a:t>Ольга Колпакова </a:t>
            </a:r>
          </a:p>
          <a:p>
            <a:pPr algn="ctr"/>
            <a:r>
              <a:rPr lang="ru-RU" sz="2500" b="1" dirty="0" smtClean="0">
                <a:solidFill>
                  <a:schemeClr val="accent5">
                    <a:lumMod val="75000"/>
                  </a:schemeClr>
                </a:solidFill>
                <a:latin typeface="Comic Sans MS" pitchFamily="66" charset="0"/>
              </a:rPr>
              <a:t>«Суперсилы по наследству»</a:t>
            </a:r>
            <a:endParaRPr lang="ru-RU" sz="2500" b="1" dirty="0">
              <a:solidFill>
                <a:schemeClr val="accent5">
                  <a:lumMod val="75000"/>
                </a:schemeClr>
              </a:solidFill>
              <a:latin typeface="Comic Sans MS" pitchFamily="66" charset="0"/>
            </a:endParaRPr>
          </a:p>
        </p:txBody>
      </p:sp>
    </p:spTree>
    <p:extLst>
      <p:ext uri="{BB962C8B-B14F-4D97-AF65-F5344CB8AC3E}">
        <p14:creationId xmlns:p14="http://schemas.microsoft.com/office/powerpoint/2010/main" val="67087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2050" name="Picture 2" descr="C:\Users\Для сотрудников\Desktop\обзор март\SEP46-CLsrg.jpg"/>
          <p:cNvPicPr>
            <a:picLocks noChangeAspect="1" noChangeArrowheads="1"/>
          </p:cNvPicPr>
          <p:nvPr/>
        </p:nvPicPr>
        <p:blipFill>
          <a:blip r:embed="rId2" cstate="print"/>
          <a:srcRect/>
          <a:stretch>
            <a:fillRect/>
          </a:stretch>
        </p:blipFill>
        <p:spPr bwMode="auto">
          <a:xfrm>
            <a:off x="251520" y="260648"/>
            <a:ext cx="8604448" cy="64533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4118592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1766</Words>
  <Application>Microsoft Office PowerPoint</Application>
  <PresentationFormat>Экран (4:3)</PresentationFormat>
  <Paragraphs>193</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Презентация PowerPoint</vt:lpstr>
      <vt:lpstr>Экспертный список по детской литературе РГДБ</vt:lpstr>
      <vt:lpstr>Презентация PowerPoint</vt:lpstr>
      <vt:lpstr>Презентация PowerPoint</vt:lpstr>
      <vt:lpstr>Презентация PowerPoint</vt:lpstr>
      <vt:lpstr>Презентация PowerPoint</vt:lpstr>
      <vt:lpstr>Презентация PowerPoint</vt:lpstr>
      <vt:lpstr>Колпакова, Ольга.  Суперсилы по наследству: мои советские дедушки / Ольга Колпакова; иллюстрации Светланы Кучер; [истор. коммент. Ивана Привалова]. — Москва: Пять четвертей, 2022. — 271 с.: цв ил. – Текст: непосредственный.                                   12+</vt:lpstr>
      <vt:lpstr>Презентация PowerPoint</vt:lpstr>
      <vt:lpstr>Презентация PowerPoint</vt:lpstr>
      <vt:lpstr>Презентация PowerPoint</vt:lpstr>
      <vt:lpstr>Портин, Анья.  Радио Попова / Анья Портин; иллюстрации Миилы Вестин; перевела с финского Евгения Тиновицкая; стихотворный перевод Марины Бородицкой. — Москва: Самокат, 2023. — 286 с.: ил. — (Лучшая новая книжка). – Текст: непосредственный.                                                                                           6+</vt:lpstr>
      <vt:lpstr>Веркин, Эдуард.  ЧЯП / Эдуард Веркин. — Москва: Волчок, 2023. — 368 с. — (Избранные сочинения Эдуарда Веркина). – Текст: непосредственный.                                                                                                              </vt:lpstr>
      <vt:lpstr>«— А мне не страшно… Мне… — как объяснить ей, что этот ужас повторяется в моей жизни? Джерик или ещё какой-нибудь случайный бобик — он, может, по природе милый и безобидный. Но стоит ему побежать в мою сторону — даже не броситься, нет — и я отправляюсь в пасть к Генриху. Достаточно просто мультяшных собак, бегущих на меня по экрану. А если в деталях вспоминать тот случай в лесу — то и без всякой собаки можно улететь в прошлое. Сколько же раз Генрих кусал меня с тех пор?»   «Ли по-прежнему думает, что добро всегда побеждает зло. Она пока ещё верит в сказки. А тот человек живёт себе припеваючи, он давно и думать забыл про то, что когда-то случилось в лесу. В ад проваливаюсь я. В чёрную дыру. Но не сейчас, нет. На сегодня хватит ада».  Читать на Книгуру: http://kniguru.info/korotkiy-spisok-dvenadtsatogo-sezona/proch-iz-chernoy-dyiryi-olga-lukas </vt:lpstr>
      <vt:lpstr>Арсланова, Асия.  Аул / Асия Арсланова; художник Анастасия Николаева. – Москва : Волчок, 2024. – 288 с. – (Зелёное солнце). - Текст: непосредственный.         </vt:lpstr>
      <vt:lpstr>Презентация PowerPoint</vt:lpstr>
      <vt:lpstr>Елена Долговесова  «Самая большая и древняя картинная галерея в мире»</vt:lpstr>
      <vt:lpstr>Ирина Сироткина «Зачем люди танцуют» Листаем книгу https://aplusabooks.ru/product/zachem-lyudi-tantsuyut-istoriya-tantsa-dlya-detej </vt:lpstr>
      <vt:lpstr>Мария Павликова «Книга про лыжи»</vt:lpstr>
      <vt:lpstr>Владимир Фомин, Виктория Попова  «История велосипеда. Быстрые ноги» Видео https://albuscorvus.ru/product/istoriya-velosipeda-bystrye-nogi/  </vt:lpstr>
      <vt:lpstr>Ангелика Хубер-Яниш, Аннетт Захариас  «Лужа» Видеообзор https://yandex.ru/video/preview/17940192434195756266 </vt:lpstr>
      <vt:lpstr>Полный список</vt:lpstr>
      <vt:lpstr>ИНТЕРАКТИВНАЯ ВЫСТАВКА</vt:lpstr>
      <vt:lpstr>Презентация PowerPoint</vt:lpstr>
      <vt:lpstr>Встретимся в апреле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Хомицкая Любовь Николаевна</dc:creator>
  <cp:lastModifiedBy>Хомицкая Любовь Николаевна</cp:lastModifiedBy>
  <cp:revision>58</cp:revision>
  <cp:lastPrinted>2024-03-23T10:25:42Z</cp:lastPrinted>
  <dcterms:created xsi:type="dcterms:W3CDTF">2024-03-04T05:54:18Z</dcterms:created>
  <dcterms:modified xsi:type="dcterms:W3CDTF">2024-03-25T03:18:23Z</dcterms:modified>
</cp:coreProperties>
</file>